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1" r:id="rId1"/>
  </p:sldMasterIdLst>
  <p:notesMasterIdLst>
    <p:notesMasterId r:id="rId175"/>
  </p:notesMasterIdLst>
  <p:sldIdLst>
    <p:sldId id="259" r:id="rId2"/>
    <p:sldId id="260" r:id="rId3"/>
    <p:sldId id="263" r:id="rId4"/>
    <p:sldId id="276" r:id="rId5"/>
    <p:sldId id="264" r:id="rId6"/>
    <p:sldId id="265" r:id="rId7"/>
    <p:sldId id="271" r:id="rId8"/>
    <p:sldId id="272" r:id="rId9"/>
    <p:sldId id="273" r:id="rId10"/>
    <p:sldId id="274" r:id="rId11"/>
    <p:sldId id="275" r:id="rId12"/>
    <p:sldId id="277" r:id="rId13"/>
    <p:sldId id="266" r:id="rId14"/>
    <p:sldId id="267" r:id="rId15"/>
    <p:sldId id="268" r:id="rId16"/>
    <p:sldId id="269" r:id="rId17"/>
    <p:sldId id="270" r:id="rId18"/>
    <p:sldId id="429" r:id="rId19"/>
    <p:sldId id="282" r:id="rId20"/>
    <p:sldId id="430" r:id="rId21"/>
    <p:sldId id="283" r:id="rId22"/>
    <p:sldId id="285" r:id="rId23"/>
    <p:sldId id="286" r:id="rId24"/>
    <p:sldId id="431" r:id="rId25"/>
    <p:sldId id="287" r:id="rId26"/>
    <p:sldId id="288" r:id="rId27"/>
    <p:sldId id="279" r:id="rId28"/>
    <p:sldId id="289" r:id="rId29"/>
    <p:sldId id="280" r:id="rId30"/>
    <p:sldId id="439" r:id="rId31"/>
    <p:sldId id="290" r:id="rId32"/>
    <p:sldId id="291" r:id="rId33"/>
    <p:sldId id="427" r:id="rId34"/>
    <p:sldId id="299" r:id="rId35"/>
    <p:sldId id="292" r:id="rId36"/>
    <p:sldId id="293" r:id="rId37"/>
    <p:sldId id="294" r:id="rId38"/>
    <p:sldId id="295" r:id="rId39"/>
    <p:sldId id="442" r:id="rId40"/>
    <p:sldId id="296" r:id="rId41"/>
    <p:sldId id="428" r:id="rId42"/>
    <p:sldId id="436" r:id="rId43"/>
    <p:sldId id="415" r:id="rId44"/>
    <p:sldId id="297" r:id="rId45"/>
    <p:sldId id="416" r:id="rId46"/>
    <p:sldId id="298" r:id="rId47"/>
    <p:sldId id="300" r:id="rId48"/>
    <p:sldId id="301" r:id="rId49"/>
    <p:sldId id="302" r:id="rId50"/>
    <p:sldId id="303" r:id="rId51"/>
    <p:sldId id="304" r:id="rId52"/>
    <p:sldId id="405" r:id="rId53"/>
    <p:sldId id="432" r:id="rId54"/>
    <p:sldId id="306" r:id="rId55"/>
    <p:sldId id="307" r:id="rId56"/>
    <p:sldId id="308" r:id="rId57"/>
    <p:sldId id="309" r:id="rId58"/>
    <p:sldId id="412" r:id="rId59"/>
    <p:sldId id="310" r:id="rId60"/>
    <p:sldId id="311" r:id="rId61"/>
    <p:sldId id="312" r:id="rId62"/>
    <p:sldId id="313" r:id="rId63"/>
    <p:sldId id="314" r:id="rId64"/>
    <p:sldId id="420" r:id="rId65"/>
    <p:sldId id="418" r:id="rId66"/>
    <p:sldId id="406" r:id="rId67"/>
    <p:sldId id="317" r:id="rId68"/>
    <p:sldId id="319" r:id="rId69"/>
    <p:sldId id="320" r:id="rId70"/>
    <p:sldId id="321" r:id="rId71"/>
    <p:sldId id="322" r:id="rId72"/>
    <p:sldId id="421" r:id="rId73"/>
    <p:sldId id="323" r:id="rId74"/>
    <p:sldId id="324" r:id="rId75"/>
    <p:sldId id="325" r:id="rId76"/>
    <p:sldId id="326" r:id="rId77"/>
    <p:sldId id="327" r:id="rId78"/>
    <p:sldId id="328" r:id="rId79"/>
    <p:sldId id="329" r:id="rId80"/>
    <p:sldId id="422" r:id="rId81"/>
    <p:sldId id="331" r:id="rId82"/>
    <p:sldId id="330" r:id="rId83"/>
    <p:sldId id="333" r:id="rId84"/>
    <p:sldId id="334" r:id="rId85"/>
    <p:sldId id="336" r:id="rId86"/>
    <p:sldId id="338" r:id="rId87"/>
    <p:sldId id="433" r:id="rId88"/>
    <p:sldId id="419" r:id="rId89"/>
    <p:sldId id="339" r:id="rId90"/>
    <p:sldId id="341" r:id="rId91"/>
    <p:sldId id="342" r:id="rId92"/>
    <p:sldId id="343" r:id="rId93"/>
    <p:sldId id="434" r:id="rId94"/>
    <p:sldId id="344" r:id="rId95"/>
    <p:sldId id="446" r:id="rId96"/>
    <p:sldId id="346" r:id="rId97"/>
    <p:sldId id="348" r:id="rId98"/>
    <p:sldId id="349" r:id="rId99"/>
    <p:sldId id="350" r:id="rId100"/>
    <p:sldId id="351" r:id="rId101"/>
    <p:sldId id="347" r:id="rId102"/>
    <p:sldId id="352" r:id="rId103"/>
    <p:sldId id="353" r:id="rId104"/>
    <p:sldId id="354" r:id="rId105"/>
    <p:sldId id="440" r:id="rId106"/>
    <p:sldId id="355" r:id="rId107"/>
    <p:sldId id="443" r:id="rId108"/>
    <p:sldId id="408" r:id="rId109"/>
    <p:sldId id="409" r:id="rId110"/>
    <p:sldId id="410" r:id="rId111"/>
    <p:sldId id="411" r:id="rId112"/>
    <p:sldId id="357" r:id="rId113"/>
    <p:sldId id="358" r:id="rId114"/>
    <p:sldId id="435" r:id="rId115"/>
    <p:sldId id="359" r:id="rId116"/>
    <p:sldId id="360" r:id="rId117"/>
    <p:sldId id="361" r:id="rId118"/>
    <p:sldId id="362" r:id="rId119"/>
    <p:sldId id="363" r:id="rId120"/>
    <p:sldId id="364" r:id="rId121"/>
    <p:sldId id="365" r:id="rId122"/>
    <p:sldId id="366" r:id="rId123"/>
    <p:sldId id="367" r:id="rId124"/>
    <p:sldId id="368" r:id="rId125"/>
    <p:sldId id="369" r:id="rId126"/>
    <p:sldId id="370" r:id="rId127"/>
    <p:sldId id="424" r:id="rId128"/>
    <p:sldId id="371" r:id="rId129"/>
    <p:sldId id="372" r:id="rId130"/>
    <p:sldId id="373" r:id="rId131"/>
    <p:sldId id="374" r:id="rId132"/>
    <p:sldId id="375" r:id="rId133"/>
    <p:sldId id="376" r:id="rId134"/>
    <p:sldId id="377" r:id="rId135"/>
    <p:sldId id="378" r:id="rId136"/>
    <p:sldId id="379" r:id="rId137"/>
    <p:sldId id="380" r:id="rId138"/>
    <p:sldId id="381" r:id="rId139"/>
    <p:sldId id="382" r:id="rId140"/>
    <p:sldId id="384" r:id="rId141"/>
    <p:sldId id="423" r:id="rId142"/>
    <p:sldId id="385" r:id="rId143"/>
    <p:sldId id="386" r:id="rId144"/>
    <p:sldId id="447" r:id="rId145"/>
    <p:sldId id="387" r:id="rId146"/>
    <p:sldId id="388" r:id="rId147"/>
    <p:sldId id="389" r:id="rId148"/>
    <p:sldId id="390" r:id="rId149"/>
    <p:sldId id="391" r:id="rId150"/>
    <p:sldId id="392" r:id="rId151"/>
    <p:sldId id="393" r:id="rId152"/>
    <p:sldId id="394" r:id="rId153"/>
    <p:sldId id="395" r:id="rId154"/>
    <p:sldId id="396" r:id="rId155"/>
    <p:sldId id="397" r:id="rId156"/>
    <p:sldId id="398" r:id="rId157"/>
    <p:sldId id="399" r:id="rId158"/>
    <p:sldId id="441" r:id="rId159"/>
    <p:sldId id="401" r:id="rId160"/>
    <p:sldId id="402" r:id="rId161"/>
    <p:sldId id="425" r:id="rId162"/>
    <p:sldId id="426" r:id="rId163"/>
    <p:sldId id="403" r:id="rId164"/>
    <p:sldId id="444" r:id="rId165"/>
    <p:sldId id="445" r:id="rId166"/>
    <p:sldId id="404" r:id="rId167"/>
    <p:sldId id="437" r:id="rId168"/>
    <p:sldId id="449" r:id="rId169"/>
    <p:sldId id="407" r:id="rId170"/>
    <p:sldId id="448" r:id="rId171"/>
    <p:sldId id="450" r:id="rId172"/>
    <p:sldId id="451" r:id="rId173"/>
    <p:sldId id="414" r:id="rId17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4ECB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767" autoAdjust="0"/>
  </p:normalViewPr>
  <p:slideViewPr>
    <p:cSldViewPr snapToGrid="0">
      <p:cViewPr varScale="1">
        <p:scale>
          <a:sx n="108" d="100"/>
          <a:sy n="108" d="100"/>
        </p:scale>
        <p:origin x="654" y="7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notesMaster" Target="notesMasters/notesMaster1.xml"/><Relationship Id="rId170" Type="http://schemas.openxmlformats.org/officeDocument/2006/relationships/slide" Target="slides/slide169.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slide" Target="slides/slide163.xml"/><Relationship Id="rId169" Type="http://schemas.openxmlformats.org/officeDocument/2006/relationships/slide" Target="slides/slide168.xml"/><Relationship Id="rId177"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s>
</file>

<file path=ppt/diagrams/_rels/data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ata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ata3.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png"/></Relationships>
</file>

<file path=ppt/diagrams/_rels/drawing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3.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pn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C8394EA-A208-4DF7-8DDA-11842205F51D}"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E04D5049-050E-454D-A6E3-778107BDC375}">
      <dgm:prSet custT="1"/>
      <dgm:spPr/>
      <dgm:t>
        <a:bodyPr/>
        <a:lstStyle/>
        <a:p>
          <a:pPr>
            <a:lnSpc>
              <a:spcPct val="100000"/>
            </a:lnSpc>
          </a:pPr>
          <a:r>
            <a:rPr lang="en-US" sz="2400" dirty="0"/>
            <a:t>Define New MUCR Data Fields and Data Attribute Values </a:t>
          </a:r>
        </a:p>
        <a:p>
          <a:pPr>
            <a:lnSpc>
              <a:spcPct val="100000"/>
            </a:lnSpc>
          </a:pPr>
          <a:endParaRPr lang="en-US" sz="2000" dirty="0"/>
        </a:p>
      </dgm:t>
    </dgm:pt>
    <dgm:pt modelId="{725D0F72-F09D-459F-B4EE-8FF4ADBE55EE}" type="parTrans" cxnId="{B51FB75E-AE5E-4B0C-8B3E-6DDDDBED241E}">
      <dgm:prSet/>
      <dgm:spPr/>
      <dgm:t>
        <a:bodyPr/>
        <a:lstStyle/>
        <a:p>
          <a:endParaRPr lang="en-US"/>
        </a:p>
      </dgm:t>
    </dgm:pt>
    <dgm:pt modelId="{0CA07EC0-6C9A-4816-864F-E0ABB4E6289A}" type="sibTrans" cxnId="{B51FB75E-AE5E-4B0C-8B3E-6DDDDBED241E}">
      <dgm:prSet/>
      <dgm:spPr/>
      <dgm:t>
        <a:bodyPr/>
        <a:lstStyle/>
        <a:p>
          <a:endParaRPr lang="en-US"/>
        </a:p>
      </dgm:t>
    </dgm:pt>
    <dgm:pt modelId="{595CF917-8DEB-4BC6-B50B-B73E4EE50BF4}">
      <dgm:prSet custT="1"/>
      <dgm:spPr/>
      <dgm:t>
        <a:bodyPr/>
        <a:lstStyle/>
        <a:p>
          <a:pPr>
            <a:lnSpc>
              <a:spcPct val="100000"/>
            </a:lnSpc>
          </a:pPr>
          <a:r>
            <a:rPr lang="en-US" sz="2400" dirty="0"/>
            <a:t>Discuss the MUCR Data Fields and Data Attribute Values Added, Modified, or Removed</a:t>
          </a:r>
        </a:p>
      </dgm:t>
    </dgm:pt>
    <dgm:pt modelId="{E624D35D-6D3C-4B0D-9A41-02B758AB3550}" type="parTrans" cxnId="{B04A6179-1B72-4B9D-A1FC-69ED6AFB5247}">
      <dgm:prSet/>
      <dgm:spPr/>
      <dgm:t>
        <a:bodyPr/>
        <a:lstStyle/>
        <a:p>
          <a:endParaRPr lang="en-US"/>
        </a:p>
      </dgm:t>
    </dgm:pt>
    <dgm:pt modelId="{51751DC9-A620-490F-9565-4FEBB068283E}" type="sibTrans" cxnId="{B04A6179-1B72-4B9D-A1FC-69ED6AFB5247}">
      <dgm:prSet/>
      <dgm:spPr/>
      <dgm:t>
        <a:bodyPr/>
        <a:lstStyle/>
        <a:p>
          <a:endParaRPr lang="en-US"/>
        </a:p>
      </dgm:t>
    </dgm:pt>
    <dgm:pt modelId="{FE3AAE71-3514-4ACC-8245-4B3BE826E261}">
      <dgm:prSet custT="1"/>
      <dgm:spPr/>
      <dgm:t>
        <a:bodyPr/>
        <a:lstStyle/>
        <a:p>
          <a:pPr>
            <a:lnSpc>
              <a:spcPct val="100000"/>
            </a:lnSpc>
          </a:pPr>
          <a:r>
            <a:rPr lang="en-US" sz="2400" dirty="0"/>
            <a:t>Overview of the MUCR Revision Process and Stakeholders Involved </a:t>
          </a:r>
        </a:p>
      </dgm:t>
    </dgm:pt>
    <dgm:pt modelId="{03811A7A-4F77-4351-A768-C8A487F772CB}" type="parTrans" cxnId="{3688E494-3957-4883-9247-C646C38B4526}">
      <dgm:prSet/>
      <dgm:spPr/>
      <dgm:t>
        <a:bodyPr/>
        <a:lstStyle/>
        <a:p>
          <a:endParaRPr lang="en-US"/>
        </a:p>
      </dgm:t>
    </dgm:pt>
    <dgm:pt modelId="{8A0DA7A1-E55B-4545-9F62-4CFE90BE836D}" type="sibTrans" cxnId="{3688E494-3957-4883-9247-C646C38B4526}">
      <dgm:prSet/>
      <dgm:spPr/>
      <dgm:t>
        <a:bodyPr/>
        <a:lstStyle/>
        <a:p>
          <a:endParaRPr lang="en-US"/>
        </a:p>
      </dgm:t>
    </dgm:pt>
    <dgm:pt modelId="{C01F44F2-624F-4BFA-A73D-8F5A90E43C03}" type="pres">
      <dgm:prSet presAssocID="{FC8394EA-A208-4DF7-8DDA-11842205F51D}" presName="root" presStyleCnt="0">
        <dgm:presLayoutVars>
          <dgm:dir/>
          <dgm:resizeHandles val="exact"/>
        </dgm:presLayoutVars>
      </dgm:prSet>
      <dgm:spPr/>
    </dgm:pt>
    <dgm:pt modelId="{BF6E839F-EF50-4976-B618-20FC64F32BC1}" type="pres">
      <dgm:prSet presAssocID="{FE3AAE71-3514-4ACC-8245-4B3BE826E261}" presName="compNode" presStyleCnt="0"/>
      <dgm:spPr/>
    </dgm:pt>
    <dgm:pt modelId="{BC5746D9-DC3D-4691-8ACB-03DEFE1351F7}" type="pres">
      <dgm:prSet presAssocID="{FE3AAE71-3514-4ACC-8245-4B3BE826E261}" presName="bgRect" presStyleLbl="bgShp" presStyleIdx="0" presStyleCnt="3" custLinFactNeighborY="-1660"/>
      <dgm:spPr>
        <a:solidFill>
          <a:schemeClr val="bg2"/>
        </a:solidFill>
      </dgm:spPr>
    </dgm:pt>
    <dgm:pt modelId="{27BEB4D7-1FBD-4F28-8D64-52BDD6D06909}" type="pres">
      <dgm:prSet presAssocID="{FE3AAE71-3514-4ACC-8245-4B3BE826E261}" presName="iconRect" presStyleLbl="node1" presStyleIdx="0" presStyleCnt="3"/>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aily Calendar"/>
        </a:ext>
      </dgm:extLst>
    </dgm:pt>
    <dgm:pt modelId="{3A6CF1E2-CC1F-4E9E-87D3-D0AB6C8A1CA0}" type="pres">
      <dgm:prSet presAssocID="{FE3AAE71-3514-4ACC-8245-4B3BE826E261}" presName="spaceRect" presStyleCnt="0"/>
      <dgm:spPr/>
    </dgm:pt>
    <dgm:pt modelId="{9781BB50-BCA0-4426-AE2C-F460825F7DC9}" type="pres">
      <dgm:prSet presAssocID="{FE3AAE71-3514-4ACC-8245-4B3BE826E261}" presName="parTx" presStyleLbl="revTx" presStyleIdx="0" presStyleCnt="3">
        <dgm:presLayoutVars>
          <dgm:chMax val="0"/>
          <dgm:chPref val="0"/>
        </dgm:presLayoutVars>
      </dgm:prSet>
      <dgm:spPr/>
    </dgm:pt>
    <dgm:pt modelId="{BDBEB338-EC2D-4B5D-931D-E369F23F461B}" type="pres">
      <dgm:prSet presAssocID="{8A0DA7A1-E55B-4545-9F62-4CFE90BE836D}" presName="sibTrans" presStyleCnt="0"/>
      <dgm:spPr/>
    </dgm:pt>
    <dgm:pt modelId="{DBEE0F1B-F5E2-4E76-97B9-7887447FE55F}" type="pres">
      <dgm:prSet presAssocID="{595CF917-8DEB-4BC6-B50B-B73E4EE50BF4}" presName="compNode" presStyleCnt="0"/>
      <dgm:spPr/>
    </dgm:pt>
    <dgm:pt modelId="{6F3F9C74-20BB-425A-BFC3-793420300474}" type="pres">
      <dgm:prSet presAssocID="{595CF917-8DEB-4BC6-B50B-B73E4EE50BF4}" presName="bgRect" presStyleLbl="bgShp" presStyleIdx="1" presStyleCnt="3"/>
      <dgm:spPr>
        <a:solidFill>
          <a:schemeClr val="bg2"/>
        </a:solidFill>
      </dgm:spPr>
    </dgm:pt>
    <dgm:pt modelId="{EA737D36-BF53-4346-A7E2-E73EED2C03B4}" type="pres">
      <dgm:prSet presAssocID="{595CF917-8DEB-4BC6-B50B-B73E4EE50BF4}" presName="iconRect" presStyleLbl="node1" presStyleIdx="1" presStyleCnt="3"/>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ocument"/>
        </a:ext>
      </dgm:extLst>
    </dgm:pt>
    <dgm:pt modelId="{446A7E36-F4B6-4F24-9187-9021344FD21E}" type="pres">
      <dgm:prSet presAssocID="{595CF917-8DEB-4BC6-B50B-B73E4EE50BF4}" presName="spaceRect" presStyleCnt="0"/>
      <dgm:spPr/>
    </dgm:pt>
    <dgm:pt modelId="{D7D8FBF7-58B2-42B0-B6BA-1B4A85E36569}" type="pres">
      <dgm:prSet presAssocID="{595CF917-8DEB-4BC6-B50B-B73E4EE50BF4}" presName="parTx" presStyleLbl="revTx" presStyleIdx="1" presStyleCnt="3">
        <dgm:presLayoutVars>
          <dgm:chMax val="0"/>
          <dgm:chPref val="0"/>
        </dgm:presLayoutVars>
      </dgm:prSet>
      <dgm:spPr/>
    </dgm:pt>
    <dgm:pt modelId="{20C57F61-B761-46D1-8F9C-ED459A4AD513}" type="pres">
      <dgm:prSet presAssocID="{51751DC9-A620-490F-9565-4FEBB068283E}" presName="sibTrans" presStyleCnt="0"/>
      <dgm:spPr/>
    </dgm:pt>
    <dgm:pt modelId="{C6F2CB24-2021-41EE-ADFD-6210EB2E7D75}" type="pres">
      <dgm:prSet presAssocID="{E04D5049-050E-454D-A6E3-778107BDC375}" presName="compNode" presStyleCnt="0"/>
      <dgm:spPr/>
    </dgm:pt>
    <dgm:pt modelId="{E9F11D2A-C03A-4E75-86F8-B5F221AC7E65}" type="pres">
      <dgm:prSet presAssocID="{E04D5049-050E-454D-A6E3-778107BDC375}" presName="bgRect" presStyleLbl="bgShp" presStyleIdx="2" presStyleCnt="3" custLinFactNeighborX="374" custLinFactNeighborY="765"/>
      <dgm:spPr>
        <a:solidFill>
          <a:schemeClr val="bg2"/>
        </a:solidFill>
      </dgm:spPr>
    </dgm:pt>
    <dgm:pt modelId="{810BCB62-8A0F-4B75-9295-4CAD0F57A321}" type="pres">
      <dgm:prSet presAssocID="{E04D5049-050E-454D-A6E3-778107BDC375}"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mark"/>
        </a:ext>
      </dgm:extLst>
    </dgm:pt>
    <dgm:pt modelId="{D16F9E06-ECDB-4FF8-AEDF-9DFBE4BA7F2E}" type="pres">
      <dgm:prSet presAssocID="{E04D5049-050E-454D-A6E3-778107BDC375}" presName="spaceRect" presStyleCnt="0"/>
      <dgm:spPr/>
    </dgm:pt>
    <dgm:pt modelId="{B1AA80AA-56EA-4E18-9823-AE8191C7FF13}" type="pres">
      <dgm:prSet presAssocID="{E04D5049-050E-454D-A6E3-778107BDC375}" presName="parTx" presStyleLbl="revTx" presStyleIdx="2" presStyleCnt="3">
        <dgm:presLayoutVars>
          <dgm:chMax val="0"/>
          <dgm:chPref val="0"/>
        </dgm:presLayoutVars>
      </dgm:prSet>
      <dgm:spPr/>
    </dgm:pt>
  </dgm:ptLst>
  <dgm:cxnLst>
    <dgm:cxn modelId="{10670819-A2D6-4315-96B7-9C98B46C9C2B}" type="presOf" srcId="{E04D5049-050E-454D-A6E3-778107BDC375}" destId="{B1AA80AA-56EA-4E18-9823-AE8191C7FF13}" srcOrd="0" destOrd="0" presId="urn:microsoft.com/office/officeart/2018/2/layout/IconVerticalSolidList"/>
    <dgm:cxn modelId="{B51FB75E-AE5E-4B0C-8B3E-6DDDDBED241E}" srcId="{FC8394EA-A208-4DF7-8DDA-11842205F51D}" destId="{E04D5049-050E-454D-A6E3-778107BDC375}" srcOrd="2" destOrd="0" parTransId="{725D0F72-F09D-459F-B4EE-8FF4ADBE55EE}" sibTransId="{0CA07EC0-6C9A-4816-864F-E0ABB4E6289A}"/>
    <dgm:cxn modelId="{B04A6179-1B72-4B9D-A1FC-69ED6AFB5247}" srcId="{FC8394EA-A208-4DF7-8DDA-11842205F51D}" destId="{595CF917-8DEB-4BC6-B50B-B73E4EE50BF4}" srcOrd="1" destOrd="0" parTransId="{E624D35D-6D3C-4B0D-9A41-02B758AB3550}" sibTransId="{51751DC9-A620-490F-9565-4FEBB068283E}"/>
    <dgm:cxn modelId="{3688E494-3957-4883-9247-C646C38B4526}" srcId="{FC8394EA-A208-4DF7-8DDA-11842205F51D}" destId="{FE3AAE71-3514-4ACC-8245-4B3BE826E261}" srcOrd="0" destOrd="0" parTransId="{03811A7A-4F77-4351-A768-C8A487F772CB}" sibTransId="{8A0DA7A1-E55B-4545-9F62-4CFE90BE836D}"/>
    <dgm:cxn modelId="{9C391198-069A-4DE6-87C0-265247F083E2}" type="presOf" srcId="{FC8394EA-A208-4DF7-8DDA-11842205F51D}" destId="{C01F44F2-624F-4BFA-A73D-8F5A90E43C03}" srcOrd="0" destOrd="0" presId="urn:microsoft.com/office/officeart/2018/2/layout/IconVerticalSolidList"/>
    <dgm:cxn modelId="{A94612D3-5F8E-4834-871E-4051A5E341E5}" type="presOf" srcId="{FE3AAE71-3514-4ACC-8245-4B3BE826E261}" destId="{9781BB50-BCA0-4426-AE2C-F460825F7DC9}" srcOrd="0" destOrd="0" presId="urn:microsoft.com/office/officeart/2018/2/layout/IconVerticalSolidList"/>
    <dgm:cxn modelId="{CD98D7F2-DABE-43A0-953C-9E67450893FC}" type="presOf" srcId="{595CF917-8DEB-4BC6-B50B-B73E4EE50BF4}" destId="{D7D8FBF7-58B2-42B0-B6BA-1B4A85E36569}" srcOrd="0" destOrd="0" presId="urn:microsoft.com/office/officeart/2018/2/layout/IconVerticalSolidList"/>
    <dgm:cxn modelId="{14BC08F7-8D2A-4F2A-956C-400079AA059F}" type="presParOf" srcId="{C01F44F2-624F-4BFA-A73D-8F5A90E43C03}" destId="{BF6E839F-EF50-4976-B618-20FC64F32BC1}" srcOrd="0" destOrd="0" presId="urn:microsoft.com/office/officeart/2018/2/layout/IconVerticalSolidList"/>
    <dgm:cxn modelId="{4430FEAF-E6FF-43AA-9792-0EA05D13216D}" type="presParOf" srcId="{BF6E839F-EF50-4976-B618-20FC64F32BC1}" destId="{BC5746D9-DC3D-4691-8ACB-03DEFE1351F7}" srcOrd="0" destOrd="0" presId="urn:microsoft.com/office/officeart/2018/2/layout/IconVerticalSolidList"/>
    <dgm:cxn modelId="{E40B1B20-6ECC-4B93-882A-8549C49A9868}" type="presParOf" srcId="{BF6E839F-EF50-4976-B618-20FC64F32BC1}" destId="{27BEB4D7-1FBD-4F28-8D64-52BDD6D06909}" srcOrd="1" destOrd="0" presId="urn:microsoft.com/office/officeart/2018/2/layout/IconVerticalSolidList"/>
    <dgm:cxn modelId="{D3692347-1E11-46AC-AEAE-3500CF14A400}" type="presParOf" srcId="{BF6E839F-EF50-4976-B618-20FC64F32BC1}" destId="{3A6CF1E2-CC1F-4E9E-87D3-D0AB6C8A1CA0}" srcOrd="2" destOrd="0" presId="urn:microsoft.com/office/officeart/2018/2/layout/IconVerticalSolidList"/>
    <dgm:cxn modelId="{CEC85E9B-E5E1-4379-AE40-C4F2FA129116}" type="presParOf" srcId="{BF6E839F-EF50-4976-B618-20FC64F32BC1}" destId="{9781BB50-BCA0-4426-AE2C-F460825F7DC9}" srcOrd="3" destOrd="0" presId="urn:microsoft.com/office/officeart/2018/2/layout/IconVerticalSolidList"/>
    <dgm:cxn modelId="{E8B9C2EF-B619-41AB-8E05-E46300983374}" type="presParOf" srcId="{C01F44F2-624F-4BFA-A73D-8F5A90E43C03}" destId="{BDBEB338-EC2D-4B5D-931D-E369F23F461B}" srcOrd="1" destOrd="0" presId="urn:microsoft.com/office/officeart/2018/2/layout/IconVerticalSolidList"/>
    <dgm:cxn modelId="{0B764C4B-86B8-4377-B05C-1589C4958DE1}" type="presParOf" srcId="{C01F44F2-624F-4BFA-A73D-8F5A90E43C03}" destId="{DBEE0F1B-F5E2-4E76-97B9-7887447FE55F}" srcOrd="2" destOrd="0" presId="urn:microsoft.com/office/officeart/2018/2/layout/IconVerticalSolidList"/>
    <dgm:cxn modelId="{441E3C50-E16E-4E2F-9E5B-FF6947EE304F}" type="presParOf" srcId="{DBEE0F1B-F5E2-4E76-97B9-7887447FE55F}" destId="{6F3F9C74-20BB-425A-BFC3-793420300474}" srcOrd="0" destOrd="0" presId="urn:microsoft.com/office/officeart/2018/2/layout/IconVerticalSolidList"/>
    <dgm:cxn modelId="{67E5A7E6-46B6-40EB-BA45-D463A499C79C}" type="presParOf" srcId="{DBEE0F1B-F5E2-4E76-97B9-7887447FE55F}" destId="{EA737D36-BF53-4346-A7E2-E73EED2C03B4}" srcOrd="1" destOrd="0" presId="urn:microsoft.com/office/officeart/2018/2/layout/IconVerticalSolidList"/>
    <dgm:cxn modelId="{1F0A77E7-CCAA-432B-B468-E5A7844F4923}" type="presParOf" srcId="{DBEE0F1B-F5E2-4E76-97B9-7887447FE55F}" destId="{446A7E36-F4B6-4F24-9187-9021344FD21E}" srcOrd="2" destOrd="0" presId="urn:microsoft.com/office/officeart/2018/2/layout/IconVerticalSolidList"/>
    <dgm:cxn modelId="{86AA3E8A-3132-4AB7-BC87-493C602980D4}" type="presParOf" srcId="{DBEE0F1B-F5E2-4E76-97B9-7887447FE55F}" destId="{D7D8FBF7-58B2-42B0-B6BA-1B4A85E36569}" srcOrd="3" destOrd="0" presId="urn:microsoft.com/office/officeart/2018/2/layout/IconVerticalSolidList"/>
    <dgm:cxn modelId="{1282F21C-46BC-4B0E-BB40-6FC3352B72CA}" type="presParOf" srcId="{C01F44F2-624F-4BFA-A73D-8F5A90E43C03}" destId="{20C57F61-B761-46D1-8F9C-ED459A4AD513}" srcOrd="3" destOrd="0" presId="urn:microsoft.com/office/officeart/2018/2/layout/IconVerticalSolidList"/>
    <dgm:cxn modelId="{9DABBA9C-C556-44B6-B92E-F9A5881C117C}" type="presParOf" srcId="{C01F44F2-624F-4BFA-A73D-8F5A90E43C03}" destId="{C6F2CB24-2021-41EE-ADFD-6210EB2E7D75}" srcOrd="4" destOrd="0" presId="urn:microsoft.com/office/officeart/2018/2/layout/IconVerticalSolidList"/>
    <dgm:cxn modelId="{90024BD2-BD60-420F-A4D8-DC471A973D81}" type="presParOf" srcId="{C6F2CB24-2021-41EE-ADFD-6210EB2E7D75}" destId="{E9F11D2A-C03A-4E75-86F8-B5F221AC7E65}" srcOrd="0" destOrd="0" presId="urn:microsoft.com/office/officeart/2018/2/layout/IconVerticalSolidList"/>
    <dgm:cxn modelId="{C902E357-C54F-44EB-B4EE-9F72D02A14C1}" type="presParOf" srcId="{C6F2CB24-2021-41EE-ADFD-6210EB2E7D75}" destId="{810BCB62-8A0F-4B75-9295-4CAD0F57A321}" srcOrd="1" destOrd="0" presId="urn:microsoft.com/office/officeart/2018/2/layout/IconVerticalSolidList"/>
    <dgm:cxn modelId="{25076873-17B4-4CF4-8555-17E65B39076D}" type="presParOf" srcId="{C6F2CB24-2021-41EE-ADFD-6210EB2E7D75}" destId="{D16F9E06-ECDB-4FF8-AEDF-9DFBE4BA7F2E}" srcOrd="2" destOrd="0" presId="urn:microsoft.com/office/officeart/2018/2/layout/IconVerticalSolidList"/>
    <dgm:cxn modelId="{77B3B542-47C0-462D-AA72-7AE3A22C6140}" type="presParOf" srcId="{C6F2CB24-2021-41EE-ADFD-6210EB2E7D75}" destId="{B1AA80AA-56EA-4E18-9823-AE8191C7FF13}"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0C154AC-2813-4112-B4FE-AEFD01BA7E91}" type="doc">
      <dgm:prSet loTypeId="urn:microsoft.com/office/officeart/2018/2/layout/IconVerticalSolidList" loCatId="icon" qsTypeId="urn:microsoft.com/office/officeart/2005/8/quickstyle/simple1" qsCatId="simple" csTypeId="urn:microsoft.com/office/officeart/2005/8/colors/accent3_2" csCatId="accent3" phldr="1"/>
      <dgm:spPr/>
      <dgm:t>
        <a:bodyPr/>
        <a:lstStyle/>
        <a:p>
          <a:endParaRPr lang="en-US"/>
        </a:p>
      </dgm:t>
    </dgm:pt>
    <dgm:pt modelId="{19E7EC3D-5057-44E6-95ED-518B82A799D7}">
      <dgm:prSet custT="1"/>
      <dgm:spPr/>
      <dgm:t>
        <a:bodyPr/>
        <a:lstStyle/>
        <a:p>
          <a:r>
            <a:rPr lang="en-US" sz="4000" dirty="0"/>
            <a:t>Inputs from a wide range of stakeholders</a:t>
          </a:r>
        </a:p>
      </dgm:t>
    </dgm:pt>
    <dgm:pt modelId="{C7796FE1-D87D-4D8F-AA07-55A4A4C068DE}" type="parTrans" cxnId="{BEEBB78F-2156-443C-A594-4AA582A21D06}">
      <dgm:prSet/>
      <dgm:spPr/>
      <dgm:t>
        <a:bodyPr/>
        <a:lstStyle/>
        <a:p>
          <a:endParaRPr lang="en-US"/>
        </a:p>
      </dgm:t>
    </dgm:pt>
    <dgm:pt modelId="{1D4C10D2-F4FC-45DA-9D40-635B0B47FC46}" type="sibTrans" cxnId="{BEEBB78F-2156-443C-A594-4AA582A21D06}">
      <dgm:prSet/>
      <dgm:spPr/>
      <dgm:t>
        <a:bodyPr/>
        <a:lstStyle/>
        <a:p>
          <a:endParaRPr lang="en-US"/>
        </a:p>
      </dgm:t>
    </dgm:pt>
    <dgm:pt modelId="{8E349F05-7F1C-435F-AD50-DF343D0FFC2D}">
      <dgm:prSet custT="1"/>
      <dgm:spPr/>
      <dgm:t>
        <a:bodyPr/>
        <a:lstStyle/>
        <a:p>
          <a:r>
            <a:rPr lang="en-US" sz="4000" dirty="0"/>
            <a:t>Competing demands</a:t>
          </a:r>
        </a:p>
      </dgm:t>
    </dgm:pt>
    <dgm:pt modelId="{1881F773-D166-41BE-B6AE-517E67FFA1A2}" type="parTrans" cxnId="{8F97A989-CF3E-48B0-AE27-7CD06B3BE6C4}">
      <dgm:prSet/>
      <dgm:spPr/>
      <dgm:t>
        <a:bodyPr/>
        <a:lstStyle/>
        <a:p>
          <a:endParaRPr lang="en-US"/>
        </a:p>
      </dgm:t>
    </dgm:pt>
    <dgm:pt modelId="{F3AB7837-B255-47C6-97DD-1E67FCA7DB17}" type="sibTrans" cxnId="{8F97A989-CF3E-48B0-AE27-7CD06B3BE6C4}">
      <dgm:prSet/>
      <dgm:spPr/>
      <dgm:t>
        <a:bodyPr/>
        <a:lstStyle/>
        <a:p>
          <a:endParaRPr lang="en-US"/>
        </a:p>
      </dgm:t>
    </dgm:pt>
    <dgm:pt modelId="{93C1C9E6-31DD-4611-9EA1-A08CCA2BBD2B}">
      <dgm:prSet custT="1"/>
      <dgm:spPr/>
      <dgm:t>
        <a:bodyPr/>
        <a:lstStyle/>
        <a:p>
          <a:r>
            <a:rPr lang="en-US" sz="4000" dirty="0"/>
            <a:t>Time intensive</a:t>
          </a:r>
        </a:p>
      </dgm:t>
    </dgm:pt>
    <dgm:pt modelId="{2203C589-6EC8-45D9-A39C-2DE175AAF4F9}" type="parTrans" cxnId="{883855FB-E402-403D-AA3A-E3BC3FFAEE32}">
      <dgm:prSet/>
      <dgm:spPr/>
      <dgm:t>
        <a:bodyPr/>
        <a:lstStyle/>
        <a:p>
          <a:endParaRPr lang="en-US"/>
        </a:p>
      </dgm:t>
    </dgm:pt>
    <dgm:pt modelId="{B35D350D-6094-410E-9398-40F435D2A6A4}" type="sibTrans" cxnId="{883855FB-E402-403D-AA3A-E3BC3FFAEE32}">
      <dgm:prSet/>
      <dgm:spPr/>
      <dgm:t>
        <a:bodyPr/>
        <a:lstStyle/>
        <a:p>
          <a:endParaRPr lang="en-US"/>
        </a:p>
      </dgm:t>
    </dgm:pt>
    <dgm:pt modelId="{E65E0126-C2E6-4599-8AE6-FFE1EA7FF050}" type="pres">
      <dgm:prSet presAssocID="{C0C154AC-2813-4112-B4FE-AEFD01BA7E91}" presName="root" presStyleCnt="0">
        <dgm:presLayoutVars>
          <dgm:dir/>
          <dgm:resizeHandles val="exact"/>
        </dgm:presLayoutVars>
      </dgm:prSet>
      <dgm:spPr/>
    </dgm:pt>
    <dgm:pt modelId="{430EA967-338E-4E0A-9D5C-A87360805909}" type="pres">
      <dgm:prSet presAssocID="{19E7EC3D-5057-44E6-95ED-518B82A799D7}" presName="compNode" presStyleCnt="0"/>
      <dgm:spPr/>
    </dgm:pt>
    <dgm:pt modelId="{2D07A65E-F82F-4C11-BBDB-BCC848B55653}" type="pres">
      <dgm:prSet presAssocID="{19E7EC3D-5057-44E6-95ED-518B82A799D7}" presName="bgRect" presStyleLbl="bgShp" presStyleIdx="0" presStyleCnt="3" custLinFactNeighborY="-43"/>
      <dgm:spPr/>
    </dgm:pt>
    <dgm:pt modelId="{0AB2178E-4B06-4535-A8E7-A7D1B7410388}" type="pres">
      <dgm:prSet presAssocID="{19E7EC3D-5057-44E6-95ED-518B82A799D7}" presName="iconRect" presStyleLbl="node1" presStyleIdx="0" presStyleCnt="3"/>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sers"/>
        </a:ext>
      </dgm:extLst>
    </dgm:pt>
    <dgm:pt modelId="{0EF3D038-0DA7-4773-AD50-A0871B962067}" type="pres">
      <dgm:prSet presAssocID="{19E7EC3D-5057-44E6-95ED-518B82A799D7}" presName="spaceRect" presStyleCnt="0"/>
      <dgm:spPr/>
    </dgm:pt>
    <dgm:pt modelId="{7A850230-E8F3-4804-8642-4BC3557AD936}" type="pres">
      <dgm:prSet presAssocID="{19E7EC3D-5057-44E6-95ED-518B82A799D7}" presName="parTx" presStyleLbl="revTx" presStyleIdx="0" presStyleCnt="3">
        <dgm:presLayoutVars>
          <dgm:chMax val="0"/>
          <dgm:chPref val="0"/>
        </dgm:presLayoutVars>
      </dgm:prSet>
      <dgm:spPr/>
    </dgm:pt>
    <dgm:pt modelId="{2B995B4D-9D6B-4445-BB99-313D9F648A24}" type="pres">
      <dgm:prSet presAssocID="{1D4C10D2-F4FC-45DA-9D40-635B0B47FC46}" presName="sibTrans" presStyleCnt="0"/>
      <dgm:spPr/>
    </dgm:pt>
    <dgm:pt modelId="{F49EDD24-5EF5-4D96-A2DC-51B057FD07DE}" type="pres">
      <dgm:prSet presAssocID="{8E349F05-7F1C-435F-AD50-DF343D0FFC2D}" presName="compNode" presStyleCnt="0"/>
      <dgm:spPr/>
    </dgm:pt>
    <dgm:pt modelId="{96627F3E-2B33-4CE1-8280-221671D367AD}" type="pres">
      <dgm:prSet presAssocID="{8E349F05-7F1C-435F-AD50-DF343D0FFC2D}" presName="bgRect" presStyleLbl="bgShp" presStyleIdx="1" presStyleCnt="3"/>
      <dgm:spPr/>
    </dgm:pt>
    <dgm:pt modelId="{57310071-09B6-440D-BBBF-6BACF496B7D8}" type="pres">
      <dgm:prSet presAssocID="{8E349F05-7F1C-435F-AD50-DF343D0FFC2D}" presName="iconRect" presStyleLbl="node1" presStyleIdx="1" presStyleCnt="3"/>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cales of Justice"/>
        </a:ext>
      </dgm:extLst>
    </dgm:pt>
    <dgm:pt modelId="{22CD6097-C06B-4D69-9C33-36699992B5BD}" type="pres">
      <dgm:prSet presAssocID="{8E349F05-7F1C-435F-AD50-DF343D0FFC2D}" presName="spaceRect" presStyleCnt="0"/>
      <dgm:spPr/>
    </dgm:pt>
    <dgm:pt modelId="{99EFD29F-1F0C-47DB-903F-A49703C3D701}" type="pres">
      <dgm:prSet presAssocID="{8E349F05-7F1C-435F-AD50-DF343D0FFC2D}" presName="parTx" presStyleLbl="revTx" presStyleIdx="1" presStyleCnt="3">
        <dgm:presLayoutVars>
          <dgm:chMax val="0"/>
          <dgm:chPref val="0"/>
        </dgm:presLayoutVars>
      </dgm:prSet>
      <dgm:spPr/>
    </dgm:pt>
    <dgm:pt modelId="{64A41777-3D2F-4D06-9A36-5E53277F4AF5}" type="pres">
      <dgm:prSet presAssocID="{F3AB7837-B255-47C6-97DD-1E67FCA7DB17}" presName="sibTrans" presStyleCnt="0"/>
      <dgm:spPr/>
    </dgm:pt>
    <dgm:pt modelId="{764FE365-7501-4B3A-99F4-E8DD2CCD0AC8}" type="pres">
      <dgm:prSet presAssocID="{93C1C9E6-31DD-4611-9EA1-A08CCA2BBD2B}" presName="compNode" presStyleCnt="0"/>
      <dgm:spPr/>
    </dgm:pt>
    <dgm:pt modelId="{C6BF8253-8BF6-402B-BB78-98A6233C6F0B}" type="pres">
      <dgm:prSet presAssocID="{93C1C9E6-31DD-4611-9EA1-A08CCA2BBD2B}" presName="bgRect" presStyleLbl="bgShp" presStyleIdx="2" presStyleCnt="3"/>
      <dgm:spPr/>
    </dgm:pt>
    <dgm:pt modelId="{1BD0C109-DCEA-48EF-8F04-181B93269E07}" type="pres">
      <dgm:prSet presAssocID="{93C1C9E6-31DD-4611-9EA1-A08CCA2BBD2B}" presName="iconRect" presStyleLbl="node1" presStyleIdx="2" presStyleCnt="3"/>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topwatch"/>
        </a:ext>
      </dgm:extLst>
    </dgm:pt>
    <dgm:pt modelId="{FAECB664-1D98-46AE-BC69-9488CCEFCA1A}" type="pres">
      <dgm:prSet presAssocID="{93C1C9E6-31DD-4611-9EA1-A08CCA2BBD2B}" presName="spaceRect" presStyleCnt="0"/>
      <dgm:spPr/>
    </dgm:pt>
    <dgm:pt modelId="{1159071B-7992-4A8C-90AE-450A5727F4C8}" type="pres">
      <dgm:prSet presAssocID="{93C1C9E6-31DD-4611-9EA1-A08CCA2BBD2B}" presName="parTx" presStyleLbl="revTx" presStyleIdx="2" presStyleCnt="3">
        <dgm:presLayoutVars>
          <dgm:chMax val="0"/>
          <dgm:chPref val="0"/>
        </dgm:presLayoutVars>
      </dgm:prSet>
      <dgm:spPr/>
    </dgm:pt>
  </dgm:ptLst>
  <dgm:cxnLst>
    <dgm:cxn modelId="{032C6D23-E437-4AB0-8482-5E7E8CC5A42C}" type="presOf" srcId="{19E7EC3D-5057-44E6-95ED-518B82A799D7}" destId="{7A850230-E8F3-4804-8642-4BC3557AD936}" srcOrd="0" destOrd="0" presId="urn:microsoft.com/office/officeart/2018/2/layout/IconVerticalSolidList"/>
    <dgm:cxn modelId="{B03A143C-2E0C-4987-BA91-70662E898D7B}" type="presOf" srcId="{93C1C9E6-31DD-4611-9EA1-A08CCA2BBD2B}" destId="{1159071B-7992-4A8C-90AE-450A5727F4C8}" srcOrd="0" destOrd="0" presId="urn:microsoft.com/office/officeart/2018/2/layout/IconVerticalSolidList"/>
    <dgm:cxn modelId="{3AE4234B-034D-41A9-9065-0361E392E6DE}" type="presOf" srcId="{C0C154AC-2813-4112-B4FE-AEFD01BA7E91}" destId="{E65E0126-C2E6-4599-8AE6-FFE1EA7FF050}" srcOrd="0" destOrd="0" presId="urn:microsoft.com/office/officeart/2018/2/layout/IconVerticalSolidList"/>
    <dgm:cxn modelId="{8F97A989-CF3E-48B0-AE27-7CD06B3BE6C4}" srcId="{C0C154AC-2813-4112-B4FE-AEFD01BA7E91}" destId="{8E349F05-7F1C-435F-AD50-DF343D0FFC2D}" srcOrd="1" destOrd="0" parTransId="{1881F773-D166-41BE-B6AE-517E67FFA1A2}" sibTransId="{F3AB7837-B255-47C6-97DD-1E67FCA7DB17}"/>
    <dgm:cxn modelId="{BEEBB78F-2156-443C-A594-4AA582A21D06}" srcId="{C0C154AC-2813-4112-B4FE-AEFD01BA7E91}" destId="{19E7EC3D-5057-44E6-95ED-518B82A799D7}" srcOrd="0" destOrd="0" parTransId="{C7796FE1-D87D-4D8F-AA07-55A4A4C068DE}" sibTransId="{1D4C10D2-F4FC-45DA-9D40-635B0B47FC46}"/>
    <dgm:cxn modelId="{D3EDD8A6-319A-4BEB-A822-5F34D895F7B9}" type="presOf" srcId="{8E349F05-7F1C-435F-AD50-DF343D0FFC2D}" destId="{99EFD29F-1F0C-47DB-903F-A49703C3D701}" srcOrd="0" destOrd="0" presId="urn:microsoft.com/office/officeart/2018/2/layout/IconVerticalSolidList"/>
    <dgm:cxn modelId="{883855FB-E402-403D-AA3A-E3BC3FFAEE32}" srcId="{C0C154AC-2813-4112-B4FE-AEFD01BA7E91}" destId="{93C1C9E6-31DD-4611-9EA1-A08CCA2BBD2B}" srcOrd="2" destOrd="0" parTransId="{2203C589-6EC8-45D9-A39C-2DE175AAF4F9}" sibTransId="{B35D350D-6094-410E-9398-40F435D2A6A4}"/>
    <dgm:cxn modelId="{61D15370-96BB-477A-BFE1-D8FCC3FC87CC}" type="presParOf" srcId="{E65E0126-C2E6-4599-8AE6-FFE1EA7FF050}" destId="{430EA967-338E-4E0A-9D5C-A87360805909}" srcOrd="0" destOrd="0" presId="urn:microsoft.com/office/officeart/2018/2/layout/IconVerticalSolidList"/>
    <dgm:cxn modelId="{E2CA0775-C7A6-40E6-89B8-14575E1CC412}" type="presParOf" srcId="{430EA967-338E-4E0A-9D5C-A87360805909}" destId="{2D07A65E-F82F-4C11-BBDB-BCC848B55653}" srcOrd="0" destOrd="0" presId="urn:microsoft.com/office/officeart/2018/2/layout/IconVerticalSolidList"/>
    <dgm:cxn modelId="{7B673D9F-0858-4136-8FC2-4E13ED9AD0E8}" type="presParOf" srcId="{430EA967-338E-4E0A-9D5C-A87360805909}" destId="{0AB2178E-4B06-4535-A8E7-A7D1B7410388}" srcOrd="1" destOrd="0" presId="urn:microsoft.com/office/officeart/2018/2/layout/IconVerticalSolidList"/>
    <dgm:cxn modelId="{B92D837F-5464-44F2-AF40-B2DAC93DFD25}" type="presParOf" srcId="{430EA967-338E-4E0A-9D5C-A87360805909}" destId="{0EF3D038-0DA7-4773-AD50-A0871B962067}" srcOrd="2" destOrd="0" presId="urn:microsoft.com/office/officeart/2018/2/layout/IconVerticalSolidList"/>
    <dgm:cxn modelId="{0F3BB749-75FF-422D-95EA-F4987543A02E}" type="presParOf" srcId="{430EA967-338E-4E0A-9D5C-A87360805909}" destId="{7A850230-E8F3-4804-8642-4BC3557AD936}" srcOrd="3" destOrd="0" presId="urn:microsoft.com/office/officeart/2018/2/layout/IconVerticalSolidList"/>
    <dgm:cxn modelId="{E5DC5167-545B-4718-BAA3-874456D9A7C0}" type="presParOf" srcId="{E65E0126-C2E6-4599-8AE6-FFE1EA7FF050}" destId="{2B995B4D-9D6B-4445-BB99-313D9F648A24}" srcOrd="1" destOrd="0" presId="urn:microsoft.com/office/officeart/2018/2/layout/IconVerticalSolidList"/>
    <dgm:cxn modelId="{EA1C8BAE-921E-4D91-BBB3-72BA3D6A711F}" type="presParOf" srcId="{E65E0126-C2E6-4599-8AE6-FFE1EA7FF050}" destId="{F49EDD24-5EF5-4D96-A2DC-51B057FD07DE}" srcOrd="2" destOrd="0" presId="urn:microsoft.com/office/officeart/2018/2/layout/IconVerticalSolidList"/>
    <dgm:cxn modelId="{EE44B5C7-D046-4225-91BE-60E1908DB8A0}" type="presParOf" srcId="{F49EDD24-5EF5-4D96-A2DC-51B057FD07DE}" destId="{96627F3E-2B33-4CE1-8280-221671D367AD}" srcOrd="0" destOrd="0" presId="urn:microsoft.com/office/officeart/2018/2/layout/IconVerticalSolidList"/>
    <dgm:cxn modelId="{DDF825B0-76B1-468F-88D6-4DB27B0B6524}" type="presParOf" srcId="{F49EDD24-5EF5-4D96-A2DC-51B057FD07DE}" destId="{57310071-09B6-440D-BBBF-6BACF496B7D8}" srcOrd="1" destOrd="0" presId="urn:microsoft.com/office/officeart/2018/2/layout/IconVerticalSolidList"/>
    <dgm:cxn modelId="{9A817C8D-4C30-4399-B102-F030A25A9AA0}" type="presParOf" srcId="{F49EDD24-5EF5-4D96-A2DC-51B057FD07DE}" destId="{22CD6097-C06B-4D69-9C33-36699992B5BD}" srcOrd="2" destOrd="0" presId="urn:microsoft.com/office/officeart/2018/2/layout/IconVerticalSolidList"/>
    <dgm:cxn modelId="{F5A39434-B950-4805-A0B7-373EF290749D}" type="presParOf" srcId="{F49EDD24-5EF5-4D96-A2DC-51B057FD07DE}" destId="{99EFD29F-1F0C-47DB-903F-A49703C3D701}" srcOrd="3" destOrd="0" presId="urn:microsoft.com/office/officeart/2018/2/layout/IconVerticalSolidList"/>
    <dgm:cxn modelId="{4085B04E-2CD8-46CB-A1F7-05677F71F89B}" type="presParOf" srcId="{E65E0126-C2E6-4599-8AE6-FFE1EA7FF050}" destId="{64A41777-3D2F-4D06-9A36-5E53277F4AF5}" srcOrd="3" destOrd="0" presId="urn:microsoft.com/office/officeart/2018/2/layout/IconVerticalSolidList"/>
    <dgm:cxn modelId="{1204938D-5843-41DB-896A-CFF0D51F96AE}" type="presParOf" srcId="{E65E0126-C2E6-4599-8AE6-FFE1EA7FF050}" destId="{764FE365-7501-4B3A-99F4-E8DD2CCD0AC8}" srcOrd="4" destOrd="0" presId="urn:microsoft.com/office/officeart/2018/2/layout/IconVerticalSolidList"/>
    <dgm:cxn modelId="{6ABB2AB5-284A-47A9-B943-60E6B4D8AE2F}" type="presParOf" srcId="{764FE365-7501-4B3A-99F4-E8DD2CCD0AC8}" destId="{C6BF8253-8BF6-402B-BB78-98A6233C6F0B}" srcOrd="0" destOrd="0" presId="urn:microsoft.com/office/officeart/2018/2/layout/IconVerticalSolidList"/>
    <dgm:cxn modelId="{5AD17453-A5A0-4EF1-B2C8-F8C1F28AF076}" type="presParOf" srcId="{764FE365-7501-4B3A-99F4-E8DD2CCD0AC8}" destId="{1BD0C109-DCEA-48EF-8F04-181B93269E07}" srcOrd="1" destOrd="0" presId="urn:microsoft.com/office/officeart/2018/2/layout/IconVerticalSolidList"/>
    <dgm:cxn modelId="{E2E127CA-E3A1-40EE-B2B8-5B2B89DEFEDB}" type="presParOf" srcId="{764FE365-7501-4B3A-99F4-E8DD2CCD0AC8}" destId="{FAECB664-1D98-46AE-BC69-9488CCEFCA1A}" srcOrd="2" destOrd="0" presId="urn:microsoft.com/office/officeart/2018/2/layout/IconVerticalSolidList"/>
    <dgm:cxn modelId="{BE8493A4-7ACE-45D9-934A-58AF6A46234C}" type="presParOf" srcId="{764FE365-7501-4B3A-99F4-E8DD2CCD0AC8}" destId="{1159071B-7992-4A8C-90AE-450A5727F4C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7DE011D-03E1-48A9-A4BE-ED9ACCBF670A}" type="doc">
      <dgm:prSet loTypeId="urn:microsoft.com/office/officeart/2018/2/layout/IconVerticalSolidList" loCatId="icon" qsTypeId="urn:microsoft.com/office/officeart/2005/8/quickstyle/simple1" qsCatId="simple" csTypeId="urn:microsoft.com/office/officeart/2005/8/colors/accent3_2" csCatId="accent3" phldr="1"/>
      <dgm:spPr/>
      <dgm:t>
        <a:bodyPr/>
        <a:lstStyle/>
        <a:p>
          <a:endParaRPr lang="en-US"/>
        </a:p>
      </dgm:t>
    </dgm:pt>
    <dgm:pt modelId="{2FC7EAEE-1F6A-4B12-A333-83531221EA3F}">
      <dgm:prSet custT="1"/>
      <dgm:spPr/>
      <dgm:t>
        <a:bodyPr/>
        <a:lstStyle/>
        <a:p>
          <a:r>
            <a:rPr lang="en-US" sz="3600" dirty="0"/>
            <a:t>Schedule driven</a:t>
          </a:r>
        </a:p>
      </dgm:t>
    </dgm:pt>
    <dgm:pt modelId="{AA8551F9-626F-4728-B89F-8CF7EC0E1D39}" type="parTrans" cxnId="{3902C8CA-70AB-4A9E-AB4E-18531F9427F9}">
      <dgm:prSet/>
      <dgm:spPr/>
      <dgm:t>
        <a:bodyPr/>
        <a:lstStyle/>
        <a:p>
          <a:endParaRPr lang="en-US" sz="2400"/>
        </a:p>
      </dgm:t>
    </dgm:pt>
    <dgm:pt modelId="{FDA7254A-BF31-478C-A236-234E5335169A}" type="sibTrans" cxnId="{3902C8CA-70AB-4A9E-AB4E-18531F9427F9}">
      <dgm:prSet/>
      <dgm:spPr/>
      <dgm:t>
        <a:bodyPr/>
        <a:lstStyle/>
        <a:p>
          <a:endParaRPr lang="en-US" sz="2400"/>
        </a:p>
      </dgm:t>
    </dgm:pt>
    <dgm:pt modelId="{29DC37CE-72FB-4E0B-8DE5-39A01B2650BE}">
      <dgm:prSet custT="1"/>
      <dgm:spPr/>
      <dgm:t>
        <a:bodyPr/>
        <a:lstStyle/>
        <a:p>
          <a:r>
            <a:rPr lang="en-US" sz="3600" dirty="0"/>
            <a:t>Compromise </a:t>
          </a:r>
        </a:p>
      </dgm:t>
    </dgm:pt>
    <dgm:pt modelId="{CFE0D9D5-22A4-40E0-8104-F0672EA4E877}" type="parTrans" cxnId="{D5144B14-E038-43E3-B6E4-34F70BC73099}">
      <dgm:prSet/>
      <dgm:spPr/>
      <dgm:t>
        <a:bodyPr/>
        <a:lstStyle/>
        <a:p>
          <a:endParaRPr lang="en-US" sz="2400"/>
        </a:p>
      </dgm:t>
    </dgm:pt>
    <dgm:pt modelId="{2E3CA097-7A17-43AC-A1D7-A515CF0B72C1}" type="sibTrans" cxnId="{D5144B14-E038-43E3-B6E4-34F70BC73099}">
      <dgm:prSet/>
      <dgm:spPr/>
      <dgm:t>
        <a:bodyPr/>
        <a:lstStyle/>
        <a:p>
          <a:endParaRPr lang="en-US" sz="2400"/>
        </a:p>
      </dgm:t>
    </dgm:pt>
    <dgm:pt modelId="{D1BCEC29-D238-4E19-A784-55FFEAED2542}">
      <dgm:prSet custT="1"/>
      <dgm:spPr/>
      <dgm:t>
        <a:bodyPr/>
        <a:lstStyle/>
        <a:p>
          <a:r>
            <a:rPr lang="en-US" sz="3600" dirty="0"/>
            <a:t>Produce positive improvement to the crash report form and data</a:t>
          </a:r>
        </a:p>
      </dgm:t>
    </dgm:pt>
    <dgm:pt modelId="{BA795FB8-02AB-4B97-9DDB-9475BB625334}" type="parTrans" cxnId="{F6A1CD32-B938-44ED-811A-97D15D4E764B}">
      <dgm:prSet/>
      <dgm:spPr/>
      <dgm:t>
        <a:bodyPr/>
        <a:lstStyle/>
        <a:p>
          <a:endParaRPr lang="en-US" sz="2400"/>
        </a:p>
      </dgm:t>
    </dgm:pt>
    <dgm:pt modelId="{21A174CF-A4CD-48F7-8897-86E074F5909E}" type="sibTrans" cxnId="{F6A1CD32-B938-44ED-811A-97D15D4E764B}">
      <dgm:prSet/>
      <dgm:spPr/>
      <dgm:t>
        <a:bodyPr/>
        <a:lstStyle/>
        <a:p>
          <a:endParaRPr lang="en-US" sz="2400"/>
        </a:p>
      </dgm:t>
    </dgm:pt>
    <dgm:pt modelId="{210E98FA-EE1E-4D4D-9091-C77CADF2EA77}">
      <dgm:prSet custT="1"/>
      <dgm:spPr/>
      <dgm:t>
        <a:bodyPr/>
        <a:lstStyle/>
        <a:p>
          <a:r>
            <a:rPr lang="en-US" sz="3200" dirty="0"/>
            <a:t>Focus on expected benefits of any change to avoid making changes simply because they </a:t>
          </a:r>
          <a:r>
            <a:rPr lang="en-US" sz="3200" i="1" dirty="0"/>
            <a:t>might</a:t>
          </a:r>
          <a:r>
            <a:rPr lang="en-US" sz="3200" dirty="0"/>
            <a:t> be useful</a:t>
          </a:r>
        </a:p>
      </dgm:t>
    </dgm:pt>
    <dgm:pt modelId="{F866E747-8162-4340-BAD1-19EE18A69B91}" type="parTrans" cxnId="{BFDB3B8C-F35B-4A33-87F1-985CB80CBA01}">
      <dgm:prSet/>
      <dgm:spPr/>
      <dgm:t>
        <a:bodyPr/>
        <a:lstStyle/>
        <a:p>
          <a:endParaRPr lang="en-US" sz="2400"/>
        </a:p>
      </dgm:t>
    </dgm:pt>
    <dgm:pt modelId="{4A51BD90-34CB-430A-BC5B-BA2CA5C51C5E}" type="sibTrans" cxnId="{BFDB3B8C-F35B-4A33-87F1-985CB80CBA01}">
      <dgm:prSet/>
      <dgm:spPr/>
      <dgm:t>
        <a:bodyPr/>
        <a:lstStyle/>
        <a:p>
          <a:endParaRPr lang="en-US" sz="2400"/>
        </a:p>
      </dgm:t>
    </dgm:pt>
    <dgm:pt modelId="{D2E15A63-441D-4C97-AA51-C77E1CA88B77}">
      <dgm:prSet custT="1"/>
      <dgm:spPr/>
      <dgm:t>
        <a:bodyPr/>
        <a:lstStyle/>
        <a:p>
          <a:r>
            <a:rPr lang="en-US" sz="3600" dirty="0"/>
            <a:t>MMUCC 5</a:t>
          </a:r>
          <a:r>
            <a:rPr lang="en-US" sz="3600" baseline="30000" dirty="0"/>
            <a:t>th</a:t>
          </a:r>
          <a:r>
            <a:rPr lang="en-US" sz="3600" dirty="0"/>
            <a:t> Edition followed by default </a:t>
          </a:r>
        </a:p>
      </dgm:t>
    </dgm:pt>
    <dgm:pt modelId="{4F4C39B0-FDCF-41D3-984A-F77BD01884B6}" type="parTrans" cxnId="{2C541E06-A907-491D-B223-110C46906890}">
      <dgm:prSet/>
      <dgm:spPr/>
      <dgm:t>
        <a:bodyPr/>
        <a:lstStyle/>
        <a:p>
          <a:endParaRPr lang="en-US" sz="2400"/>
        </a:p>
      </dgm:t>
    </dgm:pt>
    <dgm:pt modelId="{85DE80FB-6D05-442E-8823-054C9E67DFEB}" type="sibTrans" cxnId="{2C541E06-A907-491D-B223-110C46906890}">
      <dgm:prSet/>
      <dgm:spPr/>
      <dgm:t>
        <a:bodyPr/>
        <a:lstStyle/>
        <a:p>
          <a:endParaRPr lang="en-US" sz="2400"/>
        </a:p>
      </dgm:t>
    </dgm:pt>
    <dgm:pt modelId="{8AE6AADE-F8F1-4494-AB38-F03B7C8C268E}" type="pres">
      <dgm:prSet presAssocID="{F7DE011D-03E1-48A9-A4BE-ED9ACCBF670A}" presName="root" presStyleCnt="0">
        <dgm:presLayoutVars>
          <dgm:dir/>
          <dgm:resizeHandles val="exact"/>
        </dgm:presLayoutVars>
      </dgm:prSet>
      <dgm:spPr/>
    </dgm:pt>
    <dgm:pt modelId="{F25F0CCD-0BD3-4C5B-9F38-680A96430F3E}" type="pres">
      <dgm:prSet presAssocID="{2FC7EAEE-1F6A-4B12-A333-83531221EA3F}" presName="compNode" presStyleCnt="0"/>
      <dgm:spPr/>
    </dgm:pt>
    <dgm:pt modelId="{F127E6A1-13A4-4C17-973C-639D3DCAB52B}" type="pres">
      <dgm:prSet presAssocID="{2FC7EAEE-1F6A-4B12-A333-83531221EA3F}" presName="bgRect" presStyleLbl="bgShp" presStyleIdx="0" presStyleCnt="5"/>
      <dgm:spPr/>
    </dgm:pt>
    <dgm:pt modelId="{CFE47FDF-AD7A-4381-94DD-8D119887AB39}" type="pres">
      <dgm:prSet presAssocID="{2FC7EAEE-1F6A-4B12-A333-83531221EA3F}" presName="iconRect" presStyleLbl="node1" presStyleIdx="0" presStyleCnt="5"/>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aily Calendar"/>
        </a:ext>
      </dgm:extLst>
    </dgm:pt>
    <dgm:pt modelId="{06741590-CF34-4B10-A7AD-7E24B742158B}" type="pres">
      <dgm:prSet presAssocID="{2FC7EAEE-1F6A-4B12-A333-83531221EA3F}" presName="spaceRect" presStyleCnt="0"/>
      <dgm:spPr/>
    </dgm:pt>
    <dgm:pt modelId="{8499B497-32A5-4D77-8A07-624CE57FD81A}" type="pres">
      <dgm:prSet presAssocID="{2FC7EAEE-1F6A-4B12-A333-83531221EA3F}" presName="parTx" presStyleLbl="revTx" presStyleIdx="0" presStyleCnt="5">
        <dgm:presLayoutVars>
          <dgm:chMax val="0"/>
          <dgm:chPref val="0"/>
        </dgm:presLayoutVars>
      </dgm:prSet>
      <dgm:spPr/>
    </dgm:pt>
    <dgm:pt modelId="{400ACF93-946A-438B-9D9C-A128EB7C7E45}" type="pres">
      <dgm:prSet presAssocID="{FDA7254A-BF31-478C-A236-234E5335169A}" presName="sibTrans" presStyleCnt="0"/>
      <dgm:spPr/>
    </dgm:pt>
    <dgm:pt modelId="{D5EFF9C9-B745-446F-982F-AD1007A4E3DC}" type="pres">
      <dgm:prSet presAssocID="{29DC37CE-72FB-4E0B-8DE5-39A01B2650BE}" presName="compNode" presStyleCnt="0"/>
      <dgm:spPr/>
    </dgm:pt>
    <dgm:pt modelId="{3C5A9420-59B6-4E17-AEC8-5CBE4101843D}" type="pres">
      <dgm:prSet presAssocID="{29DC37CE-72FB-4E0B-8DE5-39A01B2650BE}" presName="bgRect" presStyleLbl="bgShp" presStyleIdx="1" presStyleCnt="5"/>
      <dgm:spPr/>
    </dgm:pt>
    <dgm:pt modelId="{281B8D86-9B17-4848-8982-631EBFAC9F01}" type="pres">
      <dgm:prSet presAssocID="{29DC37CE-72FB-4E0B-8DE5-39A01B2650BE}" presName="iconRect" presStyleLbl="node1" presStyleIdx="1" presStyleCnt="5"/>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mark"/>
        </a:ext>
      </dgm:extLst>
    </dgm:pt>
    <dgm:pt modelId="{54C2F30C-9419-4A45-B1C0-40E7139AB5B1}" type="pres">
      <dgm:prSet presAssocID="{29DC37CE-72FB-4E0B-8DE5-39A01B2650BE}" presName="spaceRect" presStyleCnt="0"/>
      <dgm:spPr/>
    </dgm:pt>
    <dgm:pt modelId="{E8CE7438-82B3-48E4-A878-DF06F0072382}" type="pres">
      <dgm:prSet presAssocID="{29DC37CE-72FB-4E0B-8DE5-39A01B2650BE}" presName="parTx" presStyleLbl="revTx" presStyleIdx="1" presStyleCnt="5">
        <dgm:presLayoutVars>
          <dgm:chMax val="0"/>
          <dgm:chPref val="0"/>
        </dgm:presLayoutVars>
      </dgm:prSet>
      <dgm:spPr/>
    </dgm:pt>
    <dgm:pt modelId="{45ED6F65-E966-412C-9EF6-619E0AC25A0F}" type="pres">
      <dgm:prSet presAssocID="{2E3CA097-7A17-43AC-A1D7-A515CF0B72C1}" presName="sibTrans" presStyleCnt="0"/>
      <dgm:spPr/>
    </dgm:pt>
    <dgm:pt modelId="{E19F92DA-510A-4C73-9798-B2D0BA592998}" type="pres">
      <dgm:prSet presAssocID="{D1BCEC29-D238-4E19-A784-55FFEAED2542}" presName="compNode" presStyleCnt="0"/>
      <dgm:spPr/>
    </dgm:pt>
    <dgm:pt modelId="{19A5CBBE-133E-4F29-AD2B-0BEB9373E91F}" type="pres">
      <dgm:prSet presAssocID="{D1BCEC29-D238-4E19-A784-55FFEAED2542}" presName="bgRect" presStyleLbl="bgShp" presStyleIdx="2" presStyleCnt="5" custLinFactNeighborY="-1852"/>
      <dgm:spPr/>
    </dgm:pt>
    <dgm:pt modelId="{5DB50D42-FD2E-40E3-B5C4-82DAE28D9FDD}" type="pres">
      <dgm:prSet presAssocID="{D1BCEC29-D238-4E19-A784-55FFEAED2542}" presName="iconRect" presStyleLbl="node1" presStyleIdx="2" presStyleCnt="5"/>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humbs Up Sign"/>
        </a:ext>
      </dgm:extLst>
    </dgm:pt>
    <dgm:pt modelId="{44100E69-EC34-4F74-867A-0A6C669D43B7}" type="pres">
      <dgm:prSet presAssocID="{D1BCEC29-D238-4E19-A784-55FFEAED2542}" presName="spaceRect" presStyleCnt="0"/>
      <dgm:spPr/>
    </dgm:pt>
    <dgm:pt modelId="{C05DC769-5606-4522-84A4-4C90CABCC9FB}" type="pres">
      <dgm:prSet presAssocID="{D1BCEC29-D238-4E19-A784-55FFEAED2542}" presName="parTx" presStyleLbl="revTx" presStyleIdx="2" presStyleCnt="5">
        <dgm:presLayoutVars>
          <dgm:chMax val="0"/>
          <dgm:chPref val="0"/>
        </dgm:presLayoutVars>
      </dgm:prSet>
      <dgm:spPr/>
    </dgm:pt>
    <dgm:pt modelId="{A075B62A-4D1F-4A5A-98F9-43F53D9AB936}" type="pres">
      <dgm:prSet presAssocID="{21A174CF-A4CD-48F7-8897-86E074F5909E}" presName="sibTrans" presStyleCnt="0"/>
      <dgm:spPr/>
    </dgm:pt>
    <dgm:pt modelId="{F666D277-7E85-42FB-8570-EA5B3E1109D5}" type="pres">
      <dgm:prSet presAssocID="{210E98FA-EE1E-4D4D-9091-C77CADF2EA77}" presName="compNode" presStyleCnt="0"/>
      <dgm:spPr/>
    </dgm:pt>
    <dgm:pt modelId="{D46FF254-7D13-440A-B714-5F26478F8265}" type="pres">
      <dgm:prSet presAssocID="{210E98FA-EE1E-4D4D-9091-C77CADF2EA77}" presName="bgRect" presStyleLbl="bgShp" presStyleIdx="3" presStyleCnt="5"/>
      <dgm:spPr/>
    </dgm:pt>
    <dgm:pt modelId="{EB42974B-0DEE-4035-B987-8F6125FCADE0}" type="pres">
      <dgm:prSet presAssocID="{210E98FA-EE1E-4D4D-9091-C77CADF2EA77}" presName="iconRect" presStyleLbl="node1" presStyleIdx="3" presStyleCnt="5"/>
      <dgm:spPr>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Light Bulb and Gear"/>
        </a:ext>
      </dgm:extLst>
    </dgm:pt>
    <dgm:pt modelId="{8F4A5891-BAB6-47A6-A6A0-D43D859738CD}" type="pres">
      <dgm:prSet presAssocID="{210E98FA-EE1E-4D4D-9091-C77CADF2EA77}" presName="spaceRect" presStyleCnt="0"/>
      <dgm:spPr/>
    </dgm:pt>
    <dgm:pt modelId="{B5128D6F-E416-438E-B3AC-32DB90DD14F5}" type="pres">
      <dgm:prSet presAssocID="{210E98FA-EE1E-4D4D-9091-C77CADF2EA77}" presName="parTx" presStyleLbl="revTx" presStyleIdx="3" presStyleCnt="5">
        <dgm:presLayoutVars>
          <dgm:chMax val="0"/>
          <dgm:chPref val="0"/>
        </dgm:presLayoutVars>
      </dgm:prSet>
      <dgm:spPr/>
    </dgm:pt>
    <dgm:pt modelId="{9B103959-D1AA-4CFB-B023-7BDFCCB4CEAF}" type="pres">
      <dgm:prSet presAssocID="{4A51BD90-34CB-430A-BC5B-BA2CA5C51C5E}" presName="sibTrans" presStyleCnt="0"/>
      <dgm:spPr/>
    </dgm:pt>
    <dgm:pt modelId="{0C8C85C6-E7C6-43EE-8FE3-02CE4AD1A3D3}" type="pres">
      <dgm:prSet presAssocID="{D2E15A63-441D-4C97-AA51-C77E1CA88B77}" presName="compNode" presStyleCnt="0"/>
      <dgm:spPr/>
    </dgm:pt>
    <dgm:pt modelId="{345F6B71-8BA7-4766-89FC-B823B74E67DC}" type="pres">
      <dgm:prSet presAssocID="{D2E15A63-441D-4C97-AA51-C77E1CA88B77}" presName="bgRect" presStyleLbl="bgShp" presStyleIdx="4" presStyleCnt="5"/>
      <dgm:spPr/>
    </dgm:pt>
    <dgm:pt modelId="{C0446EF3-36C2-44F7-9A54-045CB55EA38D}" type="pres">
      <dgm:prSet presAssocID="{D2E15A63-441D-4C97-AA51-C77E1CA88B77}" presName="iconRect" presStyleLbl="node1" presStyleIdx="4" presStyleCnt="5"/>
      <dgm:spPr>
        <a:blipFill>
          <a:blip xmlns:r="http://schemas.openxmlformats.org/officeDocument/2006/relationships"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Irritant"/>
        </a:ext>
      </dgm:extLst>
    </dgm:pt>
    <dgm:pt modelId="{46DFCD2B-B7AA-4F91-B6B1-954A628850DF}" type="pres">
      <dgm:prSet presAssocID="{D2E15A63-441D-4C97-AA51-C77E1CA88B77}" presName="spaceRect" presStyleCnt="0"/>
      <dgm:spPr/>
    </dgm:pt>
    <dgm:pt modelId="{AE55B1B6-A319-4143-BF7B-2ECD4D3B63EA}" type="pres">
      <dgm:prSet presAssocID="{D2E15A63-441D-4C97-AA51-C77E1CA88B77}" presName="parTx" presStyleLbl="revTx" presStyleIdx="4" presStyleCnt="5">
        <dgm:presLayoutVars>
          <dgm:chMax val="0"/>
          <dgm:chPref val="0"/>
        </dgm:presLayoutVars>
      </dgm:prSet>
      <dgm:spPr/>
    </dgm:pt>
  </dgm:ptLst>
  <dgm:cxnLst>
    <dgm:cxn modelId="{74B41904-3692-444D-94FB-EC3678320EC8}" type="presOf" srcId="{D2E15A63-441D-4C97-AA51-C77E1CA88B77}" destId="{AE55B1B6-A319-4143-BF7B-2ECD4D3B63EA}" srcOrd="0" destOrd="0" presId="urn:microsoft.com/office/officeart/2018/2/layout/IconVerticalSolidList"/>
    <dgm:cxn modelId="{2C541E06-A907-491D-B223-110C46906890}" srcId="{F7DE011D-03E1-48A9-A4BE-ED9ACCBF670A}" destId="{D2E15A63-441D-4C97-AA51-C77E1CA88B77}" srcOrd="4" destOrd="0" parTransId="{4F4C39B0-FDCF-41D3-984A-F77BD01884B6}" sibTransId="{85DE80FB-6D05-442E-8823-054C9E67DFEB}"/>
    <dgm:cxn modelId="{D5144B14-E038-43E3-B6E4-34F70BC73099}" srcId="{F7DE011D-03E1-48A9-A4BE-ED9ACCBF670A}" destId="{29DC37CE-72FB-4E0B-8DE5-39A01B2650BE}" srcOrd="1" destOrd="0" parTransId="{CFE0D9D5-22A4-40E0-8104-F0672EA4E877}" sibTransId="{2E3CA097-7A17-43AC-A1D7-A515CF0B72C1}"/>
    <dgm:cxn modelId="{F6A1CD32-B938-44ED-811A-97D15D4E764B}" srcId="{F7DE011D-03E1-48A9-A4BE-ED9ACCBF670A}" destId="{D1BCEC29-D238-4E19-A784-55FFEAED2542}" srcOrd="2" destOrd="0" parTransId="{BA795FB8-02AB-4B97-9DDB-9475BB625334}" sibTransId="{21A174CF-A4CD-48F7-8897-86E074F5909E}"/>
    <dgm:cxn modelId="{95F61052-E6A6-423C-BA57-0220B398A7B6}" type="presOf" srcId="{29DC37CE-72FB-4E0B-8DE5-39A01B2650BE}" destId="{E8CE7438-82B3-48E4-A878-DF06F0072382}" srcOrd="0" destOrd="0" presId="urn:microsoft.com/office/officeart/2018/2/layout/IconVerticalSolidList"/>
    <dgm:cxn modelId="{BFDB3B8C-F35B-4A33-87F1-985CB80CBA01}" srcId="{F7DE011D-03E1-48A9-A4BE-ED9ACCBF670A}" destId="{210E98FA-EE1E-4D4D-9091-C77CADF2EA77}" srcOrd="3" destOrd="0" parTransId="{F866E747-8162-4340-BAD1-19EE18A69B91}" sibTransId="{4A51BD90-34CB-430A-BC5B-BA2CA5C51C5E}"/>
    <dgm:cxn modelId="{6D3A5192-AC03-45BC-A64D-A233DC906BBB}" type="presOf" srcId="{210E98FA-EE1E-4D4D-9091-C77CADF2EA77}" destId="{B5128D6F-E416-438E-B3AC-32DB90DD14F5}" srcOrd="0" destOrd="0" presId="urn:microsoft.com/office/officeart/2018/2/layout/IconVerticalSolidList"/>
    <dgm:cxn modelId="{3902C8CA-70AB-4A9E-AB4E-18531F9427F9}" srcId="{F7DE011D-03E1-48A9-A4BE-ED9ACCBF670A}" destId="{2FC7EAEE-1F6A-4B12-A333-83531221EA3F}" srcOrd="0" destOrd="0" parTransId="{AA8551F9-626F-4728-B89F-8CF7EC0E1D39}" sibTransId="{FDA7254A-BF31-478C-A236-234E5335169A}"/>
    <dgm:cxn modelId="{899E34DC-DA87-4634-80A5-F26474F4F4F6}" type="presOf" srcId="{F7DE011D-03E1-48A9-A4BE-ED9ACCBF670A}" destId="{8AE6AADE-F8F1-4494-AB38-F03B7C8C268E}" srcOrd="0" destOrd="0" presId="urn:microsoft.com/office/officeart/2018/2/layout/IconVerticalSolidList"/>
    <dgm:cxn modelId="{7E0AD3F7-B183-45F8-AF27-F567E256938F}" type="presOf" srcId="{2FC7EAEE-1F6A-4B12-A333-83531221EA3F}" destId="{8499B497-32A5-4D77-8A07-624CE57FD81A}" srcOrd="0" destOrd="0" presId="urn:microsoft.com/office/officeart/2018/2/layout/IconVerticalSolidList"/>
    <dgm:cxn modelId="{6A0748FD-6E73-4045-85B8-3EFE235E96A1}" type="presOf" srcId="{D1BCEC29-D238-4E19-A784-55FFEAED2542}" destId="{C05DC769-5606-4522-84A4-4C90CABCC9FB}" srcOrd="0" destOrd="0" presId="urn:microsoft.com/office/officeart/2018/2/layout/IconVerticalSolidList"/>
    <dgm:cxn modelId="{F726384A-2A81-4831-929D-D0EE63E5EE32}" type="presParOf" srcId="{8AE6AADE-F8F1-4494-AB38-F03B7C8C268E}" destId="{F25F0CCD-0BD3-4C5B-9F38-680A96430F3E}" srcOrd="0" destOrd="0" presId="urn:microsoft.com/office/officeart/2018/2/layout/IconVerticalSolidList"/>
    <dgm:cxn modelId="{22273D1C-9C1B-49F8-B438-CE00C010E602}" type="presParOf" srcId="{F25F0CCD-0BD3-4C5B-9F38-680A96430F3E}" destId="{F127E6A1-13A4-4C17-973C-639D3DCAB52B}" srcOrd="0" destOrd="0" presId="urn:microsoft.com/office/officeart/2018/2/layout/IconVerticalSolidList"/>
    <dgm:cxn modelId="{5400997C-246D-4588-A6E4-C03D75689E3C}" type="presParOf" srcId="{F25F0CCD-0BD3-4C5B-9F38-680A96430F3E}" destId="{CFE47FDF-AD7A-4381-94DD-8D119887AB39}" srcOrd="1" destOrd="0" presId="urn:microsoft.com/office/officeart/2018/2/layout/IconVerticalSolidList"/>
    <dgm:cxn modelId="{9BB93E7C-0A22-42A2-87F3-3C94A4905826}" type="presParOf" srcId="{F25F0CCD-0BD3-4C5B-9F38-680A96430F3E}" destId="{06741590-CF34-4B10-A7AD-7E24B742158B}" srcOrd="2" destOrd="0" presId="urn:microsoft.com/office/officeart/2018/2/layout/IconVerticalSolidList"/>
    <dgm:cxn modelId="{4A1658CC-EC3D-4467-AEF9-0C9AA51F7327}" type="presParOf" srcId="{F25F0CCD-0BD3-4C5B-9F38-680A96430F3E}" destId="{8499B497-32A5-4D77-8A07-624CE57FD81A}" srcOrd="3" destOrd="0" presId="urn:microsoft.com/office/officeart/2018/2/layout/IconVerticalSolidList"/>
    <dgm:cxn modelId="{478E935D-15DE-4CAA-8FAB-F2510000F5DC}" type="presParOf" srcId="{8AE6AADE-F8F1-4494-AB38-F03B7C8C268E}" destId="{400ACF93-946A-438B-9D9C-A128EB7C7E45}" srcOrd="1" destOrd="0" presId="urn:microsoft.com/office/officeart/2018/2/layout/IconVerticalSolidList"/>
    <dgm:cxn modelId="{724F1AFE-5D00-42C1-969A-57143495AA47}" type="presParOf" srcId="{8AE6AADE-F8F1-4494-AB38-F03B7C8C268E}" destId="{D5EFF9C9-B745-446F-982F-AD1007A4E3DC}" srcOrd="2" destOrd="0" presId="urn:microsoft.com/office/officeart/2018/2/layout/IconVerticalSolidList"/>
    <dgm:cxn modelId="{F70673AA-4F96-492E-B74C-7A1D589AEF29}" type="presParOf" srcId="{D5EFF9C9-B745-446F-982F-AD1007A4E3DC}" destId="{3C5A9420-59B6-4E17-AEC8-5CBE4101843D}" srcOrd="0" destOrd="0" presId="urn:microsoft.com/office/officeart/2018/2/layout/IconVerticalSolidList"/>
    <dgm:cxn modelId="{89CA9251-6CDF-443F-A4C0-801F28F8EEA9}" type="presParOf" srcId="{D5EFF9C9-B745-446F-982F-AD1007A4E3DC}" destId="{281B8D86-9B17-4848-8982-631EBFAC9F01}" srcOrd="1" destOrd="0" presId="urn:microsoft.com/office/officeart/2018/2/layout/IconVerticalSolidList"/>
    <dgm:cxn modelId="{321EB2FD-A1A5-45BA-BD07-19763FF346BA}" type="presParOf" srcId="{D5EFF9C9-B745-446F-982F-AD1007A4E3DC}" destId="{54C2F30C-9419-4A45-B1C0-40E7139AB5B1}" srcOrd="2" destOrd="0" presId="urn:microsoft.com/office/officeart/2018/2/layout/IconVerticalSolidList"/>
    <dgm:cxn modelId="{7BB5E3D1-2949-4CB4-A5DF-F685070ABCE5}" type="presParOf" srcId="{D5EFF9C9-B745-446F-982F-AD1007A4E3DC}" destId="{E8CE7438-82B3-48E4-A878-DF06F0072382}" srcOrd="3" destOrd="0" presId="urn:microsoft.com/office/officeart/2018/2/layout/IconVerticalSolidList"/>
    <dgm:cxn modelId="{A0F1BC3F-EBE3-4FEB-B084-CD5C82909CA0}" type="presParOf" srcId="{8AE6AADE-F8F1-4494-AB38-F03B7C8C268E}" destId="{45ED6F65-E966-412C-9EF6-619E0AC25A0F}" srcOrd="3" destOrd="0" presId="urn:microsoft.com/office/officeart/2018/2/layout/IconVerticalSolidList"/>
    <dgm:cxn modelId="{831B3DAB-9E6D-4EF7-A6A8-170664546DF3}" type="presParOf" srcId="{8AE6AADE-F8F1-4494-AB38-F03B7C8C268E}" destId="{E19F92DA-510A-4C73-9798-B2D0BA592998}" srcOrd="4" destOrd="0" presId="urn:microsoft.com/office/officeart/2018/2/layout/IconVerticalSolidList"/>
    <dgm:cxn modelId="{CB15EC07-5C60-4E8D-BC85-0B243D8B3361}" type="presParOf" srcId="{E19F92DA-510A-4C73-9798-B2D0BA592998}" destId="{19A5CBBE-133E-4F29-AD2B-0BEB9373E91F}" srcOrd="0" destOrd="0" presId="urn:microsoft.com/office/officeart/2018/2/layout/IconVerticalSolidList"/>
    <dgm:cxn modelId="{30CF69A2-56D2-44B3-93CA-7244DE0F125C}" type="presParOf" srcId="{E19F92DA-510A-4C73-9798-B2D0BA592998}" destId="{5DB50D42-FD2E-40E3-B5C4-82DAE28D9FDD}" srcOrd="1" destOrd="0" presId="urn:microsoft.com/office/officeart/2018/2/layout/IconVerticalSolidList"/>
    <dgm:cxn modelId="{6ABAE64C-9E00-44A3-8429-91918094D8AE}" type="presParOf" srcId="{E19F92DA-510A-4C73-9798-B2D0BA592998}" destId="{44100E69-EC34-4F74-867A-0A6C669D43B7}" srcOrd="2" destOrd="0" presId="urn:microsoft.com/office/officeart/2018/2/layout/IconVerticalSolidList"/>
    <dgm:cxn modelId="{84403145-3E22-4791-846E-C1AA355883F2}" type="presParOf" srcId="{E19F92DA-510A-4C73-9798-B2D0BA592998}" destId="{C05DC769-5606-4522-84A4-4C90CABCC9FB}" srcOrd="3" destOrd="0" presId="urn:microsoft.com/office/officeart/2018/2/layout/IconVerticalSolidList"/>
    <dgm:cxn modelId="{D6B8F788-D6A3-4B20-907E-439769987AFE}" type="presParOf" srcId="{8AE6AADE-F8F1-4494-AB38-F03B7C8C268E}" destId="{A075B62A-4D1F-4A5A-98F9-43F53D9AB936}" srcOrd="5" destOrd="0" presId="urn:microsoft.com/office/officeart/2018/2/layout/IconVerticalSolidList"/>
    <dgm:cxn modelId="{0868517B-691E-4D81-872C-1838BB977CE4}" type="presParOf" srcId="{8AE6AADE-F8F1-4494-AB38-F03B7C8C268E}" destId="{F666D277-7E85-42FB-8570-EA5B3E1109D5}" srcOrd="6" destOrd="0" presId="urn:microsoft.com/office/officeart/2018/2/layout/IconVerticalSolidList"/>
    <dgm:cxn modelId="{3F06B400-CB9C-4910-BB20-8EC12BAC2EA1}" type="presParOf" srcId="{F666D277-7E85-42FB-8570-EA5B3E1109D5}" destId="{D46FF254-7D13-440A-B714-5F26478F8265}" srcOrd="0" destOrd="0" presId="urn:microsoft.com/office/officeart/2018/2/layout/IconVerticalSolidList"/>
    <dgm:cxn modelId="{D5A27010-1AB8-425B-AEF6-9893DB50D1CC}" type="presParOf" srcId="{F666D277-7E85-42FB-8570-EA5B3E1109D5}" destId="{EB42974B-0DEE-4035-B987-8F6125FCADE0}" srcOrd="1" destOrd="0" presId="urn:microsoft.com/office/officeart/2018/2/layout/IconVerticalSolidList"/>
    <dgm:cxn modelId="{BCB4D9BC-425E-49D0-8EC6-BFEA52503FDB}" type="presParOf" srcId="{F666D277-7E85-42FB-8570-EA5B3E1109D5}" destId="{8F4A5891-BAB6-47A6-A6A0-D43D859738CD}" srcOrd="2" destOrd="0" presId="urn:microsoft.com/office/officeart/2018/2/layout/IconVerticalSolidList"/>
    <dgm:cxn modelId="{31E59AAE-F4FF-4E0C-939E-D529E3C7CEDC}" type="presParOf" srcId="{F666D277-7E85-42FB-8570-EA5B3E1109D5}" destId="{B5128D6F-E416-438E-B3AC-32DB90DD14F5}" srcOrd="3" destOrd="0" presId="urn:microsoft.com/office/officeart/2018/2/layout/IconVerticalSolidList"/>
    <dgm:cxn modelId="{4B1F944E-3051-4A3E-A222-58CE2F853E5A}" type="presParOf" srcId="{8AE6AADE-F8F1-4494-AB38-F03B7C8C268E}" destId="{9B103959-D1AA-4CFB-B023-7BDFCCB4CEAF}" srcOrd="7" destOrd="0" presId="urn:microsoft.com/office/officeart/2018/2/layout/IconVerticalSolidList"/>
    <dgm:cxn modelId="{C2EF50B3-28D1-4484-9A52-FFC2CF92F67C}" type="presParOf" srcId="{8AE6AADE-F8F1-4494-AB38-F03B7C8C268E}" destId="{0C8C85C6-E7C6-43EE-8FE3-02CE4AD1A3D3}" srcOrd="8" destOrd="0" presId="urn:microsoft.com/office/officeart/2018/2/layout/IconVerticalSolidList"/>
    <dgm:cxn modelId="{FF3F9504-DB16-402E-B224-4A3A3CAD2F58}" type="presParOf" srcId="{0C8C85C6-E7C6-43EE-8FE3-02CE4AD1A3D3}" destId="{345F6B71-8BA7-4766-89FC-B823B74E67DC}" srcOrd="0" destOrd="0" presId="urn:microsoft.com/office/officeart/2018/2/layout/IconVerticalSolidList"/>
    <dgm:cxn modelId="{9C5DC7F6-8881-4502-9BFB-5D5915BCD79B}" type="presParOf" srcId="{0C8C85C6-E7C6-43EE-8FE3-02CE4AD1A3D3}" destId="{C0446EF3-36C2-44F7-9A54-045CB55EA38D}" srcOrd="1" destOrd="0" presId="urn:microsoft.com/office/officeart/2018/2/layout/IconVerticalSolidList"/>
    <dgm:cxn modelId="{30B12644-0FD9-430B-B248-0ED0E2349AFD}" type="presParOf" srcId="{0C8C85C6-E7C6-43EE-8FE3-02CE4AD1A3D3}" destId="{46DFCD2B-B7AA-4F91-B6B1-954A628850DF}" srcOrd="2" destOrd="0" presId="urn:microsoft.com/office/officeart/2018/2/layout/IconVerticalSolidList"/>
    <dgm:cxn modelId="{289F3698-9B97-4749-8E79-374CD55A5A9D}" type="presParOf" srcId="{0C8C85C6-E7C6-43EE-8FE3-02CE4AD1A3D3}" destId="{AE55B1B6-A319-4143-BF7B-2ECD4D3B63E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5746D9-DC3D-4691-8ACB-03DEFE1351F7}">
      <dsp:nvSpPr>
        <dsp:cNvPr id="0" name=""/>
        <dsp:cNvSpPr/>
      </dsp:nvSpPr>
      <dsp:spPr>
        <a:xfrm>
          <a:off x="0" y="0"/>
          <a:ext cx="7886700" cy="1302790"/>
        </a:xfrm>
        <a:prstGeom prst="roundRect">
          <a:avLst>
            <a:gd name="adj" fmla="val 10000"/>
          </a:avLst>
        </a:prstGeom>
        <a:solidFill>
          <a:schemeClr val="bg2"/>
        </a:solidFill>
        <a:ln>
          <a:noFill/>
        </a:ln>
        <a:effectLst/>
      </dsp:spPr>
      <dsp:style>
        <a:lnRef idx="0">
          <a:scrgbClr r="0" g="0" b="0"/>
        </a:lnRef>
        <a:fillRef idx="1">
          <a:scrgbClr r="0" g="0" b="0"/>
        </a:fillRef>
        <a:effectRef idx="0">
          <a:scrgbClr r="0" g="0" b="0"/>
        </a:effectRef>
        <a:fontRef idx="minor"/>
      </dsp:style>
    </dsp:sp>
    <dsp:sp modelId="{27BEB4D7-1FBD-4F28-8D64-52BDD6D06909}">
      <dsp:nvSpPr>
        <dsp:cNvPr id="0" name=""/>
        <dsp:cNvSpPr/>
      </dsp:nvSpPr>
      <dsp:spPr>
        <a:xfrm>
          <a:off x="394094" y="297520"/>
          <a:ext cx="717235" cy="716534"/>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781BB50-BCA0-4426-AE2C-F460825F7DC9}">
      <dsp:nvSpPr>
        <dsp:cNvPr id="0" name=""/>
        <dsp:cNvSpPr/>
      </dsp:nvSpPr>
      <dsp:spPr>
        <a:xfrm>
          <a:off x="1505423" y="4392"/>
          <a:ext cx="6261552" cy="13040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013" tIns="138013" rIns="138013" bIns="138013" numCol="1" spcCol="1270" anchor="ctr" anchorCtr="0">
          <a:noAutofit/>
        </a:bodyPr>
        <a:lstStyle/>
        <a:p>
          <a:pPr marL="0" lvl="0" indent="0" algn="l" defTabSz="1066800">
            <a:lnSpc>
              <a:spcPct val="100000"/>
            </a:lnSpc>
            <a:spcBef>
              <a:spcPct val="0"/>
            </a:spcBef>
            <a:spcAft>
              <a:spcPct val="35000"/>
            </a:spcAft>
            <a:buNone/>
          </a:pPr>
          <a:r>
            <a:rPr lang="en-US" sz="2400" kern="1200" dirty="0"/>
            <a:t>Overview of the MUCR Revision Process and Stakeholders Involved </a:t>
          </a:r>
        </a:p>
      </dsp:txBody>
      <dsp:txXfrm>
        <a:off x="1505423" y="4392"/>
        <a:ext cx="6261552" cy="1304064"/>
      </dsp:txXfrm>
    </dsp:sp>
    <dsp:sp modelId="{6F3F9C74-20BB-425A-BFC3-793420300474}">
      <dsp:nvSpPr>
        <dsp:cNvPr id="0" name=""/>
        <dsp:cNvSpPr/>
      </dsp:nvSpPr>
      <dsp:spPr>
        <a:xfrm>
          <a:off x="0" y="1598249"/>
          <a:ext cx="7886700" cy="1302790"/>
        </a:xfrm>
        <a:prstGeom prst="roundRect">
          <a:avLst>
            <a:gd name="adj" fmla="val 10000"/>
          </a:avLst>
        </a:prstGeom>
        <a:solidFill>
          <a:schemeClr val="bg2"/>
        </a:solidFill>
        <a:ln>
          <a:noFill/>
        </a:ln>
        <a:effectLst/>
      </dsp:spPr>
      <dsp:style>
        <a:lnRef idx="0">
          <a:scrgbClr r="0" g="0" b="0"/>
        </a:lnRef>
        <a:fillRef idx="1">
          <a:scrgbClr r="0" g="0" b="0"/>
        </a:fillRef>
        <a:effectRef idx="0">
          <a:scrgbClr r="0" g="0" b="0"/>
        </a:effectRef>
        <a:fontRef idx="minor"/>
      </dsp:style>
    </dsp:sp>
    <dsp:sp modelId="{EA737D36-BF53-4346-A7E2-E73EED2C03B4}">
      <dsp:nvSpPr>
        <dsp:cNvPr id="0" name=""/>
        <dsp:cNvSpPr/>
      </dsp:nvSpPr>
      <dsp:spPr>
        <a:xfrm>
          <a:off x="394094" y="1891377"/>
          <a:ext cx="717235" cy="716534"/>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7D8FBF7-58B2-42B0-B6BA-1B4A85E36569}">
      <dsp:nvSpPr>
        <dsp:cNvPr id="0" name=""/>
        <dsp:cNvSpPr/>
      </dsp:nvSpPr>
      <dsp:spPr>
        <a:xfrm>
          <a:off x="1505423" y="1598249"/>
          <a:ext cx="6261552" cy="13040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013" tIns="138013" rIns="138013" bIns="138013" numCol="1" spcCol="1270" anchor="ctr" anchorCtr="0">
          <a:noAutofit/>
        </a:bodyPr>
        <a:lstStyle/>
        <a:p>
          <a:pPr marL="0" lvl="0" indent="0" algn="l" defTabSz="1066800">
            <a:lnSpc>
              <a:spcPct val="100000"/>
            </a:lnSpc>
            <a:spcBef>
              <a:spcPct val="0"/>
            </a:spcBef>
            <a:spcAft>
              <a:spcPct val="35000"/>
            </a:spcAft>
            <a:buNone/>
          </a:pPr>
          <a:r>
            <a:rPr lang="en-US" sz="2400" kern="1200" dirty="0"/>
            <a:t>Discuss the MUCR Data Fields and Data Attribute Values Added, Modified, or Removed</a:t>
          </a:r>
        </a:p>
      </dsp:txBody>
      <dsp:txXfrm>
        <a:off x="1505423" y="1598249"/>
        <a:ext cx="6261552" cy="1304064"/>
      </dsp:txXfrm>
    </dsp:sp>
    <dsp:sp modelId="{E9F11D2A-C03A-4E75-86F8-B5F221AC7E65}">
      <dsp:nvSpPr>
        <dsp:cNvPr id="0" name=""/>
        <dsp:cNvSpPr/>
      </dsp:nvSpPr>
      <dsp:spPr>
        <a:xfrm>
          <a:off x="0" y="3197772"/>
          <a:ext cx="7886700" cy="1302790"/>
        </a:xfrm>
        <a:prstGeom prst="roundRect">
          <a:avLst>
            <a:gd name="adj" fmla="val 10000"/>
          </a:avLst>
        </a:prstGeom>
        <a:solidFill>
          <a:schemeClr val="bg2"/>
        </a:solidFill>
        <a:ln>
          <a:noFill/>
        </a:ln>
        <a:effectLst/>
      </dsp:spPr>
      <dsp:style>
        <a:lnRef idx="0">
          <a:scrgbClr r="0" g="0" b="0"/>
        </a:lnRef>
        <a:fillRef idx="1">
          <a:scrgbClr r="0" g="0" b="0"/>
        </a:fillRef>
        <a:effectRef idx="0">
          <a:scrgbClr r="0" g="0" b="0"/>
        </a:effectRef>
        <a:fontRef idx="minor"/>
      </dsp:style>
    </dsp:sp>
    <dsp:sp modelId="{810BCB62-8A0F-4B75-9295-4CAD0F57A321}">
      <dsp:nvSpPr>
        <dsp:cNvPr id="0" name=""/>
        <dsp:cNvSpPr/>
      </dsp:nvSpPr>
      <dsp:spPr>
        <a:xfrm>
          <a:off x="394479" y="3485233"/>
          <a:ext cx="717235" cy="71653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1AA80AA-56EA-4E18-9823-AE8191C7FF13}">
      <dsp:nvSpPr>
        <dsp:cNvPr id="0" name=""/>
        <dsp:cNvSpPr/>
      </dsp:nvSpPr>
      <dsp:spPr>
        <a:xfrm>
          <a:off x="1506194" y="3192105"/>
          <a:ext cx="6261552" cy="13040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013" tIns="138013" rIns="138013" bIns="138013" numCol="1" spcCol="1270" anchor="ctr" anchorCtr="0">
          <a:noAutofit/>
        </a:bodyPr>
        <a:lstStyle/>
        <a:p>
          <a:pPr marL="0" lvl="0" indent="0" algn="l" defTabSz="1066800">
            <a:lnSpc>
              <a:spcPct val="100000"/>
            </a:lnSpc>
            <a:spcBef>
              <a:spcPct val="0"/>
            </a:spcBef>
            <a:spcAft>
              <a:spcPct val="35000"/>
            </a:spcAft>
            <a:buNone/>
          </a:pPr>
          <a:r>
            <a:rPr lang="en-US" sz="2400" kern="1200" dirty="0"/>
            <a:t>Define New MUCR Data Fields and Data Attribute Values </a:t>
          </a:r>
        </a:p>
        <a:p>
          <a:pPr marL="0" lvl="0" indent="0" algn="l" defTabSz="1066800">
            <a:lnSpc>
              <a:spcPct val="100000"/>
            </a:lnSpc>
            <a:spcBef>
              <a:spcPct val="0"/>
            </a:spcBef>
            <a:spcAft>
              <a:spcPct val="35000"/>
            </a:spcAft>
            <a:buNone/>
          </a:pPr>
          <a:endParaRPr lang="en-US" sz="2000" kern="1200" dirty="0"/>
        </a:p>
      </dsp:txBody>
      <dsp:txXfrm>
        <a:off x="1506194" y="3192105"/>
        <a:ext cx="6261552" cy="13040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07A65E-F82F-4C11-BBDB-BCC848B55653}">
      <dsp:nvSpPr>
        <dsp:cNvPr id="0" name=""/>
        <dsp:cNvSpPr/>
      </dsp:nvSpPr>
      <dsp:spPr>
        <a:xfrm>
          <a:off x="0" y="0"/>
          <a:ext cx="10515600" cy="1242935"/>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AB2178E-4B06-4535-A8E7-A7D1B7410388}">
      <dsp:nvSpPr>
        <dsp:cNvPr id="0" name=""/>
        <dsp:cNvSpPr/>
      </dsp:nvSpPr>
      <dsp:spPr>
        <a:xfrm>
          <a:off x="375988" y="280191"/>
          <a:ext cx="683614" cy="683614"/>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A850230-E8F3-4804-8642-4BC3557AD936}">
      <dsp:nvSpPr>
        <dsp:cNvPr id="0" name=""/>
        <dsp:cNvSpPr/>
      </dsp:nvSpPr>
      <dsp:spPr>
        <a:xfrm>
          <a:off x="1435590" y="53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778000">
            <a:lnSpc>
              <a:spcPct val="90000"/>
            </a:lnSpc>
            <a:spcBef>
              <a:spcPct val="0"/>
            </a:spcBef>
            <a:spcAft>
              <a:spcPct val="35000"/>
            </a:spcAft>
            <a:buNone/>
          </a:pPr>
          <a:r>
            <a:rPr lang="en-US" sz="4000" kern="1200" dirty="0"/>
            <a:t>Inputs from a wide range of stakeholders</a:t>
          </a:r>
        </a:p>
      </dsp:txBody>
      <dsp:txXfrm>
        <a:off x="1435590" y="531"/>
        <a:ext cx="9080009" cy="1242935"/>
      </dsp:txXfrm>
    </dsp:sp>
    <dsp:sp modelId="{96627F3E-2B33-4CE1-8280-221671D367AD}">
      <dsp:nvSpPr>
        <dsp:cNvPr id="0" name=""/>
        <dsp:cNvSpPr/>
      </dsp:nvSpPr>
      <dsp:spPr>
        <a:xfrm>
          <a:off x="0" y="1554201"/>
          <a:ext cx="10515600" cy="1242935"/>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7310071-09B6-440D-BBBF-6BACF496B7D8}">
      <dsp:nvSpPr>
        <dsp:cNvPr id="0" name=""/>
        <dsp:cNvSpPr/>
      </dsp:nvSpPr>
      <dsp:spPr>
        <a:xfrm>
          <a:off x="375988" y="1833861"/>
          <a:ext cx="683614" cy="683614"/>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9EFD29F-1F0C-47DB-903F-A49703C3D701}">
      <dsp:nvSpPr>
        <dsp:cNvPr id="0" name=""/>
        <dsp:cNvSpPr/>
      </dsp:nvSpPr>
      <dsp:spPr>
        <a:xfrm>
          <a:off x="1435590" y="155420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778000">
            <a:lnSpc>
              <a:spcPct val="90000"/>
            </a:lnSpc>
            <a:spcBef>
              <a:spcPct val="0"/>
            </a:spcBef>
            <a:spcAft>
              <a:spcPct val="35000"/>
            </a:spcAft>
            <a:buNone/>
          </a:pPr>
          <a:r>
            <a:rPr lang="en-US" sz="4000" kern="1200" dirty="0"/>
            <a:t>Competing demands</a:t>
          </a:r>
        </a:p>
      </dsp:txBody>
      <dsp:txXfrm>
        <a:off x="1435590" y="1554201"/>
        <a:ext cx="9080009" cy="1242935"/>
      </dsp:txXfrm>
    </dsp:sp>
    <dsp:sp modelId="{C6BF8253-8BF6-402B-BB78-98A6233C6F0B}">
      <dsp:nvSpPr>
        <dsp:cNvPr id="0" name=""/>
        <dsp:cNvSpPr/>
      </dsp:nvSpPr>
      <dsp:spPr>
        <a:xfrm>
          <a:off x="0" y="3107870"/>
          <a:ext cx="10515600" cy="1242935"/>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BD0C109-DCEA-48EF-8F04-181B93269E07}">
      <dsp:nvSpPr>
        <dsp:cNvPr id="0" name=""/>
        <dsp:cNvSpPr/>
      </dsp:nvSpPr>
      <dsp:spPr>
        <a:xfrm>
          <a:off x="375988" y="3387531"/>
          <a:ext cx="683614" cy="683614"/>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159071B-7992-4A8C-90AE-450A5727F4C8}">
      <dsp:nvSpPr>
        <dsp:cNvPr id="0" name=""/>
        <dsp:cNvSpPr/>
      </dsp:nvSpPr>
      <dsp:spPr>
        <a:xfrm>
          <a:off x="1435590" y="3107870"/>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778000">
            <a:lnSpc>
              <a:spcPct val="90000"/>
            </a:lnSpc>
            <a:spcBef>
              <a:spcPct val="0"/>
            </a:spcBef>
            <a:spcAft>
              <a:spcPct val="35000"/>
            </a:spcAft>
            <a:buNone/>
          </a:pPr>
          <a:r>
            <a:rPr lang="en-US" sz="4000" kern="1200" dirty="0"/>
            <a:t>Time intensive</a:t>
          </a:r>
        </a:p>
      </dsp:txBody>
      <dsp:txXfrm>
        <a:off x="1435590" y="3107870"/>
        <a:ext cx="9080009" cy="124293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27E6A1-13A4-4C17-973C-639D3DCAB52B}">
      <dsp:nvSpPr>
        <dsp:cNvPr id="0" name=""/>
        <dsp:cNvSpPr/>
      </dsp:nvSpPr>
      <dsp:spPr>
        <a:xfrm>
          <a:off x="0" y="3619"/>
          <a:ext cx="10515600" cy="873769"/>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FE47FDF-AD7A-4381-94DD-8D119887AB39}">
      <dsp:nvSpPr>
        <dsp:cNvPr id="0" name=""/>
        <dsp:cNvSpPr/>
      </dsp:nvSpPr>
      <dsp:spPr>
        <a:xfrm>
          <a:off x="264315" y="200217"/>
          <a:ext cx="481043" cy="480573"/>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499B497-32A5-4D77-8A07-624CE57FD81A}">
      <dsp:nvSpPr>
        <dsp:cNvPr id="0" name=""/>
        <dsp:cNvSpPr/>
      </dsp:nvSpPr>
      <dsp:spPr>
        <a:xfrm>
          <a:off x="1009673" y="3619"/>
          <a:ext cx="9028518" cy="8746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564" tIns="92564" rIns="92564" bIns="92564" numCol="1" spcCol="1270" anchor="ctr" anchorCtr="0">
          <a:noAutofit/>
        </a:bodyPr>
        <a:lstStyle/>
        <a:p>
          <a:pPr marL="0" lvl="0" indent="0" algn="l" defTabSz="1600200">
            <a:lnSpc>
              <a:spcPct val="90000"/>
            </a:lnSpc>
            <a:spcBef>
              <a:spcPct val="0"/>
            </a:spcBef>
            <a:spcAft>
              <a:spcPct val="35000"/>
            </a:spcAft>
            <a:buNone/>
          </a:pPr>
          <a:r>
            <a:rPr lang="en-US" sz="3600" kern="1200" dirty="0"/>
            <a:t>Schedule driven</a:t>
          </a:r>
        </a:p>
      </dsp:txBody>
      <dsp:txXfrm>
        <a:off x="1009673" y="3619"/>
        <a:ext cx="9028518" cy="874624"/>
      </dsp:txXfrm>
    </dsp:sp>
    <dsp:sp modelId="{3C5A9420-59B6-4E17-AEC8-5CBE4101843D}">
      <dsp:nvSpPr>
        <dsp:cNvPr id="0" name=""/>
        <dsp:cNvSpPr/>
      </dsp:nvSpPr>
      <dsp:spPr>
        <a:xfrm>
          <a:off x="0" y="1072604"/>
          <a:ext cx="10515600" cy="873769"/>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81B8D86-9B17-4848-8982-631EBFAC9F01}">
      <dsp:nvSpPr>
        <dsp:cNvPr id="0" name=""/>
        <dsp:cNvSpPr/>
      </dsp:nvSpPr>
      <dsp:spPr>
        <a:xfrm>
          <a:off x="264315" y="1269202"/>
          <a:ext cx="481043" cy="480573"/>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8CE7438-82B3-48E4-A878-DF06F0072382}">
      <dsp:nvSpPr>
        <dsp:cNvPr id="0" name=""/>
        <dsp:cNvSpPr/>
      </dsp:nvSpPr>
      <dsp:spPr>
        <a:xfrm>
          <a:off x="1009673" y="1072604"/>
          <a:ext cx="9028518" cy="8746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564" tIns="92564" rIns="92564" bIns="92564" numCol="1" spcCol="1270" anchor="ctr" anchorCtr="0">
          <a:noAutofit/>
        </a:bodyPr>
        <a:lstStyle/>
        <a:p>
          <a:pPr marL="0" lvl="0" indent="0" algn="l" defTabSz="1600200">
            <a:lnSpc>
              <a:spcPct val="90000"/>
            </a:lnSpc>
            <a:spcBef>
              <a:spcPct val="0"/>
            </a:spcBef>
            <a:spcAft>
              <a:spcPct val="35000"/>
            </a:spcAft>
            <a:buNone/>
          </a:pPr>
          <a:r>
            <a:rPr lang="en-US" sz="3600" kern="1200" dirty="0"/>
            <a:t>Compromise </a:t>
          </a:r>
        </a:p>
      </dsp:txBody>
      <dsp:txXfrm>
        <a:off x="1009673" y="1072604"/>
        <a:ext cx="9028518" cy="874624"/>
      </dsp:txXfrm>
    </dsp:sp>
    <dsp:sp modelId="{19A5CBBE-133E-4F29-AD2B-0BEB9373E91F}">
      <dsp:nvSpPr>
        <dsp:cNvPr id="0" name=""/>
        <dsp:cNvSpPr/>
      </dsp:nvSpPr>
      <dsp:spPr>
        <a:xfrm>
          <a:off x="0" y="2125406"/>
          <a:ext cx="10515600" cy="873769"/>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DB50D42-FD2E-40E3-B5C4-82DAE28D9FDD}">
      <dsp:nvSpPr>
        <dsp:cNvPr id="0" name=""/>
        <dsp:cNvSpPr/>
      </dsp:nvSpPr>
      <dsp:spPr>
        <a:xfrm>
          <a:off x="264315" y="2338187"/>
          <a:ext cx="481043" cy="480573"/>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05DC769-5606-4522-84A4-4C90CABCC9FB}">
      <dsp:nvSpPr>
        <dsp:cNvPr id="0" name=""/>
        <dsp:cNvSpPr/>
      </dsp:nvSpPr>
      <dsp:spPr>
        <a:xfrm>
          <a:off x="1009673" y="2141588"/>
          <a:ext cx="9028518" cy="8746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564" tIns="92564" rIns="92564" bIns="92564" numCol="1" spcCol="1270" anchor="ctr" anchorCtr="0">
          <a:noAutofit/>
        </a:bodyPr>
        <a:lstStyle/>
        <a:p>
          <a:pPr marL="0" lvl="0" indent="0" algn="l" defTabSz="1600200">
            <a:lnSpc>
              <a:spcPct val="90000"/>
            </a:lnSpc>
            <a:spcBef>
              <a:spcPct val="0"/>
            </a:spcBef>
            <a:spcAft>
              <a:spcPct val="35000"/>
            </a:spcAft>
            <a:buNone/>
          </a:pPr>
          <a:r>
            <a:rPr lang="en-US" sz="3600" kern="1200" dirty="0"/>
            <a:t>Produce positive improvement to the crash report form and data</a:t>
          </a:r>
        </a:p>
      </dsp:txBody>
      <dsp:txXfrm>
        <a:off x="1009673" y="2141588"/>
        <a:ext cx="9028518" cy="874624"/>
      </dsp:txXfrm>
    </dsp:sp>
    <dsp:sp modelId="{D46FF254-7D13-440A-B714-5F26478F8265}">
      <dsp:nvSpPr>
        <dsp:cNvPr id="0" name=""/>
        <dsp:cNvSpPr/>
      </dsp:nvSpPr>
      <dsp:spPr>
        <a:xfrm>
          <a:off x="0" y="3210573"/>
          <a:ext cx="10515600" cy="873769"/>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B42974B-0DEE-4035-B987-8F6125FCADE0}">
      <dsp:nvSpPr>
        <dsp:cNvPr id="0" name=""/>
        <dsp:cNvSpPr/>
      </dsp:nvSpPr>
      <dsp:spPr>
        <a:xfrm>
          <a:off x="264315" y="3407172"/>
          <a:ext cx="481043" cy="480573"/>
        </a:xfrm>
        <a:prstGeom prst="rect">
          <a:avLst/>
        </a:prstGeom>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5128D6F-E416-438E-B3AC-32DB90DD14F5}">
      <dsp:nvSpPr>
        <dsp:cNvPr id="0" name=""/>
        <dsp:cNvSpPr/>
      </dsp:nvSpPr>
      <dsp:spPr>
        <a:xfrm>
          <a:off x="1009673" y="3210573"/>
          <a:ext cx="9028518" cy="8746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564" tIns="92564" rIns="92564" bIns="92564" numCol="1" spcCol="1270" anchor="ctr" anchorCtr="0">
          <a:noAutofit/>
        </a:bodyPr>
        <a:lstStyle/>
        <a:p>
          <a:pPr marL="0" lvl="0" indent="0" algn="l" defTabSz="1422400">
            <a:lnSpc>
              <a:spcPct val="90000"/>
            </a:lnSpc>
            <a:spcBef>
              <a:spcPct val="0"/>
            </a:spcBef>
            <a:spcAft>
              <a:spcPct val="35000"/>
            </a:spcAft>
            <a:buNone/>
          </a:pPr>
          <a:r>
            <a:rPr lang="en-US" sz="3200" kern="1200" dirty="0"/>
            <a:t>Focus on expected benefits of any change to avoid making changes simply because they </a:t>
          </a:r>
          <a:r>
            <a:rPr lang="en-US" sz="3200" i="1" kern="1200" dirty="0"/>
            <a:t>might</a:t>
          </a:r>
          <a:r>
            <a:rPr lang="en-US" sz="3200" kern="1200" dirty="0"/>
            <a:t> be useful</a:t>
          </a:r>
        </a:p>
      </dsp:txBody>
      <dsp:txXfrm>
        <a:off x="1009673" y="3210573"/>
        <a:ext cx="9028518" cy="874624"/>
      </dsp:txXfrm>
    </dsp:sp>
    <dsp:sp modelId="{345F6B71-8BA7-4766-89FC-B823B74E67DC}">
      <dsp:nvSpPr>
        <dsp:cNvPr id="0" name=""/>
        <dsp:cNvSpPr/>
      </dsp:nvSpPr>
      <dsp:spPr>
        <a:xfrm>
          <a:off x="0" y="4279558"/>
          <a:ext cx="10515600" cy="873769"/>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0446EF3-36C2-44F7-9A54-045CB55EA38D}">
      <dsp:nvSpPr>
        <dsp:cNvPr id="0" name=""/>
        <dsp:cNvSpPr/>
      </dsp:nvSpPr>
      <dsp:spPr>
        <a:xfrm>
          <a:off x="264315" y="4476157"/>
          <a:ext cx="481043" cy="480573"/>
        </a:xfrm>
        <a:prstGeom prst="rect">
          <a:avLst/>
        </a:prstGeom>
        <a:blipFill>
          <a:blip xmlns:r="http://schemas.openxmlformats.org/officeDocument/2006/relationships"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E55B1B6-A319-4143-BF7B-2ECD4D3B63EA}">
      <dsp:nvSpPr>
        <dsp:cNvPr id="0" name=""/>
        <dsp:cNvSpPr/>
      </dsp:nvSpPr>
      <dsp:spPr>
        <a:xfrm>
          <a:off x="1009673" y="4279558"/>
          <a:ext cx="9028518" cy="8746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564" tIns="92564" rIns="92564" bIns="92564" numCol="1" spcCol="1270" anchor="ctr" anchorCtr="0">
          <a:noAutofit/>
        </a:bodyPr>
        <a:lstStyle/>
        <a:p>
          <a:pPr marL="0" lvl="0" indent="0" algn="l" defTabSz="1600200">
            <a:lnSpc>
              <a:spcPct val="90000"/>
            </a:lnSpc>
            <a:spcBef>
              <a:spcPct val="0"/>
            </a:spcBef>
            <a:spcAft>
              <a:spcPct val="35000"/>
            </a:spcAft>
            <a:buNone/>
          </a:pPr>
          <a:r>
            <a:rPr lang="en-US" sz="3600" kern="1200" dirty="0"/>
            <a:t>MMUCC 5</a:t>
          </a:r>
          <a:r>
            <a:rPr lang="en-US" sz="3600" kern="1200" baseline="30000" dirty="0"/>
            <a:t>th</a:t>
          </a:r>
          <a:r>
            <a:rPr lang="en-US" sz="3600" kern="1200" dirty="0"/>
            <a:t> Edition followed by default </a:t>
          </a:r>
        </a:p>
      </dsp:txBody>
      <dsp:txXfrm>
        <a:off x="1009673" y="4279558"/>
        <a:ext cx="9028518" cy="874624"/>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887466-BC1F-41A3-A836-6E46F4D67510}" type="datetimeFigureOut">
              <a:rPr lang="en-US" smtClean="0"/>
              <a:t>8/29/2023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4B020B-1874-4824-B5F6-85AA9D68759A}" type="slidenum">
              <a:rPr lang="en-US" smtClean="0"/>
              <a:t>‹#›</a:t>
            </a:fld>
            <a:endParaRPr lang="en-US" dirty="0"/>
          </a:p>
        </p:txBody>
      </p:sp>
    </p:spTree>
    <p:extLst>
      <p:ext uri="{BB962C8B-B14F-4D97-AF65-F5344CB8AC3E}">
        <p14:creationId xmlns:p14="http://schemas.microsoft.com/office/powerpoint/2010/main" val="30713858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E2B0A10-6CCD-44B8-ADDC-B8A3B3A8A373}" type="slidenum">
              <a:rPr lang="en-US" smtClean="0"/>
              <a:pPr/>
              <a:t>3</a:t>
            </a:fld>
            <a:endParaRPr lang="en-US" dirty="0"/>
          </a:p>
        </p:txBody>
      </p:sp>
    </p:spTree>
    <p:extLst>
      <p:ext uri="{BB962C8B-B14F-4D97-AF65-F5344CB8AC3E}">
        <p14:creationId xmlns:p14="http://schemas.microsoft.com/office/powerpoint/2010/main" val="17965005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 – Added to meet MMUCC compliance (C3. Crash Date and Time)</a:t>
            </a:r>
          </a:p>
          <a:p>
            <a:pPr marL="171450" indent="-171450">
              <a:buFont typeface="Arial" panose="020B0604020202020204" pitchFamily="34" charset="0"/>
              <a:buChar char="•"/>
            </a:pPr>
            <a:r>
              <a:rPr lang="en-US" dirty="0"/>
              <a:t>Added field with definition with "unknown" attribute "N/A". </a:t>
            </a:r>
          </a:p>
          <a:p>
            <a:pPr marL="171450" indent="-171450">
              <a:buFont typeface="Arial" panose="020B0604020202020204" pitchFamily="34" charset="0"/>
              <a:buChar char="•"/>
            </a:pPr>
            <a:r>
              <a:rPr lang="en-US" dirty="0"/>
              <a:t>Definitions </a:t>
            </a:r>
          </a:p>
          <a:p>
            <a:pPr marL="628650" lvl="1" indent="-171450">
              <a:buFont typeface="Arial" panose="020B0604020202020204" pitchFamily="34" charset="0"/>
              <a:buChar char="•"/>
            </a:pPr>
            <a:r>
              <a:rPr lang="en-US" dirty="0"/>
              <a:t>DATE OF ROADWAY CLEARANCE – Enter the date that all lanes are available for traffic flow. </a:t>
            </a:r>
          </a:p>
          <a:p>
            <a:pPr marL="628650" lvl="1" indent="-171450">
              <a:buFont typeface="Arial" panose="020B0604020202020204" pitchFamily="34" charset="0"/>
              <a:buChar char="•"/>
            </a:pPr>
            <a:r>
              <a:rPr lang="en-US" dirty="0"/>
              <a:t>TIME OF ROADWAY CLEARANCE –  Enter the time that all lanes are available for traffic flow. </a:t>
            </a:r>
          </a:p>
          <a:p>
            <a:pPr marL="628650" lvl="1" indent="-17145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10"/>
          </p:nvPr>
        </p:nvSpPr>
        <p:spPr/>
        <p:txBody>
          <a:bodyPr/>
          <a:lstStyle/>
          <a:p>
            <a:fld id="{654B020B-1874-4824-B5F6-85AA9D68759A}" type="slidenum">
              <a:rPr lang="en-US" smtClean="0"/>
              <a:t>26</a:t>
            </a:fld>
            <a:endParaRPr lang="en-US" dirty="0"/>
          </a:p>
        </p:txBody>
      </p:sp>
    </p:spTree>
    <p:extLst>
      <p:ext uri="{BB962C8B-B14F-4D97-AF65-F5344CB8AC3E}">
        <p14:creationId xmlns:p14="http://schemas.microsoft.com/office/powerpoint/2010/main" val="9525347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 – Added to meet MMUCC compliance (C3. Crash Date and Time)</a:t>
            </a:r>
          </a:p>
          <a:p>
            <a:pPr marL="171450" indent="-171450">
              <a:buFont typeface="Arial" panose="020B0604020202020204" pitchFamily="34" charset="0"/>
              <a:buChar char="•"/>
            </a:pPr>
            <a:r>
              <a:rPr lang="en-US" dirty="0"/>
              <a:t>Added field with definition with "unknown" attribute "N/A". </a:t>
            </a:r>
          </a:p>
          <a:p>
            <a:pPr marL="171450" indent="-171450">
              <a:buFont typeface="Arial" panose="020B0604020202020204" pitchFamily="34" charset="0"/>
              <a:buChar char="•"/>
            </a:pPr>
            <a:r>
              <a:rPr lang="en-US" dirty="0"/>
              <a:t>Definitions </a:t>
            </a:r>
          </a:p>
          <a:p>
            <a:pPr marL="628650" lvl="1" indent="-171450">
              <a:buFont typeface="Arial" panose="020B0604020202020204" pitchFamily="34" charset="0"/>
              <a:buChar char="•"/>
            </a:pPr>
            <a:r>
              <a:rPr lang="en-US" dirty="0"/>
              <a:t>DATE OF ROADWAY CLEARANCE – Enter the date that all lanes are available for traffic flow. </a:t>
            </a:r>
          </a:p>
          <a:p>
            <a:pPr marL="628650" lvl="1" indent="-171450">
              <a:buFont typeface="Arial" panose="020B0604020202020204" pitchFamily="34" charset="0"/>
              <a:buChar char="•"/>
            </a:pPr>
            <a:r>
              <a:rPr lang="en-US" dirty="0"/>
              <a:t>TIME OF ROADWAY CLEARANCE –  Enter the time that all lanes are available for traffic flow. </a:t>
            </a:r>
          </a:p>
          <a:p>
            <a:pPr marL="628650" lvl="1" indent="-17145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10"/>
          </p:nvPr>
        </p:nvSpPr>
        <p:spPr/>
        <p:txBody>
          <a:bodyPr/>
          <a:lstStyle/>
          <a:p>
            <a:fld id="{654B020B-1874-4824-B5F6-85AA9D68759A}" type="slidenum">
              <a:rPr lang="en-US" smtClean="0"/>
              <a:t>27</a:t>
            </a:fld>
            <a:endParaRPr lang="en-US" dirty="0"/>
          </a:p>
        </p:txBody>
      </p:sp>
    </p:spTree>
    <p:extLst>
      <p:ext uri="{BB962C8B-B14F-4D97-AF65-F5344CB8AC3E}">
        <p14:creationId xmlns:p14="http://schemas.microsoft.com/office/powerpoint/2010/main" val="11324595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4B020B-1874-4824-B5F6-85AA9D68759A}" type="slidenum">
              <a:rPr lang="en-US" smtClean="0"/>
              <a:t>141</a:t>
            </a:fld>
            <a:endParaRPr lang="en-US" dirty="0"/>
          </a:p>
        </p:txBody>
      </p:sp>
    </p:spTree>
    <p:extLst>
      <p:ext uri="{BB962C8B-B14F-4D97-AF65-F5344CB8AC3E}">
        <p14:creationId xmlns:p14="http://schemas.microsoft.com/office/powerpoint/2010/main" val="8986662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4B020B-1874-4824-B5F6-85AA9D68759A}" type="slidenum">
              <a:rPr lang="en-US" smtClean="0"/>
              <a:t>154</a:t>
            </a:fld>
            <a:endParaRPr lang="en-US" dirty="0"/>
          </a:p>
        </p:txBody>
      </p:sp>
    </p:spTree>
    <p:extLst>
      <p:ext uri="{BB962C8B-B14F-4D97-AF65-F5344CB8AC3E}">
        <p14:creationId xmlns:p14="http://schemas.microsoft.com/office/powerpoint/2010/main" val="3984145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4B020B-1874-4824-B5F6-85AA9D68759A}" type="slidenum">
              <a:rPr lang="en-US" smtClean="0"/>
              <a:t>155</a:t>
            </a:fld>
            <a:endParaRPr lang="en-US" dirty="0"/>
          </a:p>
        </p:txBody>
      </p:sp>
    </p:spTree>
    <p:extLst>
      <p:ext uri="{BB962C8B-B14F-4D97-AF65-F5344CB8AC3E}">
        <p14:creationId xmlns:p14="http://schemas.microsoft.com/office/powerpoint/2010/main" val="4722465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4B020B-1874-4824-B5F6-85AA9D68759A}" type="slidenum">
              <a:rPr lang="en-US" smtClean="0"/>
              <a:t>156</a:t>
            </a:fld>
            <a:endParaRPr lang="en-US" dirty="0"/>
          </a:p>
        </p:txBody>
      </p:sp>
    </p:spTree>
    <p:extLst>
      <p:ext uri="{BB962C8B-B14F-4D97-AF65-F5344CB8AC3E}">
        <p14:creationId xmlns:p14="http://schemas.microsoft.com/office/powerpoint/2010/main" val="28653488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4B020B-1874-4824-B5F6-85AA9D68759A}" type="slidenum">
              <a:rPr lang="en-US" smtClean="0"/>
              <a:t>157</a:t>
            </a:fld>
            <a:endParaRPr lang="en-US" dirty="0"/>
          </a:p>
        </p:txBody>
      </p:sp>
    </p:spTree>
    <p:extLst>
      <p:ext uri="{BB962C8B-B14F-4D97-AF65-F5344CB8AC3E}">
        <p14:creationId xmlns:p14="http://schemas.microsoft.com/office/powerpoint/2010/main" val="25061706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4B020B-1874-4824-B5F6-85AA9D68759A}" type="slidenum">
              <a:rPr lang="en-US" smtClean="0"/>
              <a:t>158</a:t>
            </a:fld>
            <a:endParaRPr lang="en-US" dirty="0"/>
          </a:p>
        </p:txBody>
      </p:sp>
    </p:spTree>
    <p:extLst>
      <p:ext uri="{BB962C8B-B14F-4D97-AF65-F5344CB8AC3E}">
        <p14:creationId xmlns:p14="http://schemas.microsoft.com/office/powerpoint/2010/main" val="12312352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4B020B-1874-4824-B5F6-85AA9D68759A}" type="slidenum">
              <a:rPr lang="en-US" smtClean="0"/>
              <a:t>159</a:t>
            </a:fld>
            <a:endParaRPr lang="en-US" dirty="0"/>
          </a:p>
        </p:txBody>
      </p:sp>
    </p:spTree>
    <p:extLst>
      <p:ext uri="{BB962C8B-B14F-4D97-AF65-F5344CB8AC3E}">
        <p14:creationId xmlns:p14="http://schemas.microsoft.com/office/powerpoint/2010/main" val="24985063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4B020B-1874-4824-B5F6-85AA9D68759A}" type="slidenum">
              <a:rPr lang="en-US" smtClean="0"/>
              <a:t>160</a:t>
            </a:fld>
            <a:endParaRPr lang="en-US" dirty="0"/>
          </a:p>
        </p:txBody>
      </p:sp>
    </p:spTree>
    <p:extLst>
      <p:ext uri="{BB962C8B-B14F-4D97-AF65-F5344CB8AC3E}">
        <p14:creationId xmlns:p14="http://schemas.microsoft.com/office/powerpoint/2010/main" val="27623706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AAD347D-5ACD-4C99-B74B-A9C85AD731AF}" type="datetimeFigureOut">
              <a:rPr lang="en-US" smtClean="0"/>
              <a:t>8/29/2023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48580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509A250-FF31-4206-8172-F9D3106AACB1}" type="datetimeFigureOut">
              <a:rPr lang="en-US" smtClean="0"/>
              <a:t>8/29/2023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725054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t>8/29/2023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4004329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509A250-FF31-4206-8172-F9D3106AACB1}" type="datetimeFigureOut">
              <a:rPr lang="en-US" smtClean="0"/>
              <a:t>8/29/2023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9875846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509A250-FF31-4206-8172-F9D3106AACB1}" type="datetimeFigureOut">
              <a:rPr lang="en-US" smtClean="0"/>
              <a:t>8/29/2023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7626761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509A250-FF31-4206-8172-F9D3106AACB1}" type="datetimeFigureOut">
              <a:rPr lang="en-US" smtClean="0"/>
              <a:t>8/29/2023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3436053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09A250-FF31-4206-8172-F9D3106AACB1}" type="datetimeFigureOut">
              <a:rPr lang="en-US" smtClean="0"/>
              <a:t>8/29/2023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946295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8/29/2023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710412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8/29/2023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950643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509A250-FF31-4206-8172-F9D3106AACB1}" type="datetimeFigureOut">
              <a:rPr lang="en-US" smtClean="0"/>
              <a:t>8/29/2023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6371782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509A250-FF31-4206-8172-F9D3106AACB1}" type="datetimeFigureOut">
              <a:rPr lang="en-US" smtClean="0"/>
              <a:t>8/29/2023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9863870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67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09A250-FF31-4206-8172-F9D3106AACB1}" type="datetimeFigureOut">
              <a:rPr lang="en-US" smtClean="0"/>
              <a:t>8/29/2023</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02111984F565}" type="slidenum">
              <a:rPr lang="en-US" smtClean="0"/>
              <a:t>‹#›</a:t>
            </a:fld>
            <a:endParaRPr lang="en-US" dirty="0"/>
          </a:p>
        </p:txBody>
      </p:sp>
    </p:spTree>
    <p:extLst>
      <p:ext uri="{BB962C8B-B14F-4D97-AF65-F5344CB8AC3E}">
        <p14:creationId xmlns:p14="http://schemas.microsoft.com/office/powerpoint/2010/main" val="4036862253"/>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emf"/><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89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2" name="Picture 7" descr="patch"/>
          <p:cNvPicPr>
            <a:picLocks noChangeAspect="1" noChangeArrowheads="1"/>
          </p:cNvPicPr>
          <p:nvPr/>
        </p:nvPicPr>
        <p:blipFill>
          <a:blip r:embed="rId2" cstate="print">
            <a:clrChange>
              <a:clrFrom>
                <a:srgbClr val="00FF00"/>
              </a:clrFrom>
              <a:clrTo>
                <a:srgbClr val="00FF00">
                  <a:alpha val="0"/>
                </a:srgbClr>
              </a:clrTo>
            </a:clrChange>
          </a:blip>
          <a:srcRect/>
          <a:stretch>
            <a:fillRect/>
          </a:stretch>
        </p:blipFill>
        <p:spPr bwMode="auto">
          <a:xfrm>
            <a:off x="0" y="72828"/>
            <a:ext cx="2129554" cy="2129554"/>
          </a:xfrm>
          <a:prstGeom prst="rect">
            <a:avLst/>
          </a:prstGeom>
          <a:noFill/>
        </p:spPr>
      </p:pic>
      <p:sp>
        <p:nvSpPr>
          <p:cNvPr id="3" name="Rectangle 2"/>
          <p:cNvSpPr/>
          <p:nvPr/>
        </p:nvSpPr>
        <p:spPr>
          <a:xfrm>
            <a:off x="353960" y="2497394"/>
            <a:ext cx="11759381" cy="1026607"/>
          </a:xfrm>
          <a:prstGeom prst="rect">
            <a:avLst/>
          </a:prstGeom>
        </p:spPr>
        <p:txBody>
          <a:bodyPr wrap="square">
            <a:spAutoFit/>
          </a:bodyPr>
          <a:lstStyle/>
          <a:p>
            <a:pPr algn="ctr"/>
            <a:r>
              <a:rPr lang="en-US" sz="6000" dirty="0">
                <a:solidFill>
                  <a:srgbClr val="FFFFFF"/>
                </a:solidFill>
              </a:rPr>
              <a:t>Missouri State Highway Patrol</a:t>
            </a:r>
            <a:r>
              <a:rPr lang="en-US" sz="5400" dirty="0">
                <a:solidFill>
                  <a:srgbClr val="B2B2B2"/>
                </a:solidFill>
              </a:rPr>
              <a:t>	</a:t>
            </a:r>
            <a:endParaRPr lang="en-US" sz="5400" dirty="0"/>
          </a:p>
        </p:txBody>
      </p:sp>
      <p:sp>
        <p:nvSpPr>
          <p:cNvPr id="6" name="Rectangle 5"/>
          <p:cNvSpPr/>
          <p:nvPr/>
        </p:nvSpPr>
        <p:spPr>
          <a:xfrm>
            <a:off x="-97536" y="4354214"/>
            <a:ext cx="12113342" cy="1446550"/>
          </a:xfrm>
          <a:prstGeom prst="rect">
            <a:avLst/>
          </a:prstGeom>
        </p:spPr>
        <p:txBody>
          <a:bodyPr wrap="square">
            <a:spAutoFit/>
          </a:bodyPr>
          <a:lstStyle/>
          <a:p>
            <a:pPr algn="ctr"/>
            <a:r>
              <a:rPr lang="en-US" sz="4400" dirty="0">
                <a:solidFill>
                  <a:srgbClr val="FFFF00"/>
                </a:solidFill>
              </a:rPr>
              <a:t>Missouri Uniform Crash Report (MUCR) &amp; MUCR Preparation Manual Revision </a:t>
            </a:r>
          </a:p>
        </p:txBody>
      </p:sp>
    </p:spTree>
    <p:extLst>
      <p:ext uri="{BB962C8B-B14F-4D97-AF65-F5344CB8AC3E}">
        <p14:creationId xmlns:p14="http://schemas.microsoft.com/office/powerpoint/2010/main" val="7994296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dirty="0">
                <a:solidFill>
                  <a:schemeClr val="bg1"/>
                </a:solidFill>
              </a:rPr>
              <a:t>Welcome and Introductions</a:t>
            </a:r>
          </a:p>
        </p:txBody>
      </p:sp>
      <p:sp>
        <p:nvSpPr>
          <p:cNvPr id="4" name="Content Placeholder 3"/>
          <p:cNvSpPr>
            <a:spLocks noGrp="1"/>
          </p:cNvSpPr>
          <p:nvPr>
            <p:ph idx="1"/>
          </p:nvPr>
        </p:nvSpPr>
        <p:spPr>
          <a:xfrm>
            <a:off x="0" y="1825625"/>
            <a:ext cx="12191999" cy="4351338"/>
          </a:xfrm>
        </p:spPr>
        <p:txBody>
          <a:bodyPr>
            <a:normAutofit/>
          </a:bodyPr>
          <a:lstStyle/>
          <a:p>
            <a:r>
              <a:rPr lang="en-US" sz="4000" dirty="0">
                <a:solidFill>
                  <a:srgbClr val="FFFF00"/>
                </a:solidFill>
              </a:rPr>
              <a:t>Mandy Kliethermes </a:t>
            </a:r>
            <a:r>
              <a:rPr lang="en-US" sz="4000" dirty="0">
                <a:solidFill>
                  <a:schemeClr val="bg1"/>
                </a:solidFill>
              </a:rPr>
              <a:t>-</a:t>
            </a:r>
            <a:r>
              <a:rPr lang="en-US" sz="4000" dirty="0">
                <a:solidFill>
                  <a:srgbClr val="FFFF00"/>
                </a:solidFill>
              </a:rPr>
              <a:t> </a:t>
            </a:r>
            <a:r>
              <a:rPr lang="en-US" sz="4000" dirty="0">
                <a:solidFill>
                  <a:schemeClr val="bg1"/>
                </a:solidFill>
              </a:rPr>
              <a:t>Assistant Director, Patrol Records 						 Division, MSHP</a:t>
            </a:r>
          </a:p>
          <a:p>
            <a:r>
              <a:rPr lang="en-US" sz="4000" dirty="0">
                <a:solidFill>
                  <a:srgbClr val="FFFF00"/>
                </a:solidFill>
              </a:rPr>
              <a:t>Russ Dunwiddie </a:t>
            </a:r>
            <a:r>
              <a:rPr lang="en-US" sz="4000" dirty="0">
                <a:solidFill>
                  <a:schemeClr val="bg1"/>
                </a:solidFill>
              </a:rPr>
              <a:t>- Temporary Professional, Patrol 						   Records Division, MSHP</a:t>
            </a:r>
          </a:p>
        </p:txBody>
      </p:sp>
      <p:cxnSp>
        <p:nvCxnSpPr>
          <p:cNvPr id="5" name="Straight Connector 4"/>
          <p:cNvCxnSpPr/>
          <p:nvPr/>
        </p:nvCxnSpPr>
        <p:spPr>
          <a:xfrm>
            <a:off x="250853" y="1416106"/>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45253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p>
            <a:r>
              <a:rPr lang="en-US" sz="5400" dirty="0">
                <a:solidFill>
                  <a:schemeClr val="bg1"/>
                </a:solidFill>
              </a:rPr>
              <a:t>Agenda</a:t>
            </a:r>
          </a:p>
        </p:txBody>
      </p:sp>
      <p:graphicFrame>
        <p:nvGraphicFramePr>
          <p:cNvPr id="5" name="Content Placeholder 2">
            <a:extLst>
              <a:ext uri="{FF2B5EF4-FFF2-40B4-BE49-F238E27FC236}">
                <a16:creationId xmlns:a16="http://schemas.microsoft.com/office/drawing/2014/main" id="{A64B9DEE-1F89-4563-9A0F-A43B70CD3BB4}"/>
              </a:ext>
            </a:extLst>
          </p:cNvPr>
          <p:cNvGraphicFramePr>
            <a:graphicFrameLocks noGrp="1"/>
          </p:cNvGraphicFramePr>
          <p:nvPr>
            <p:ph idx="1"/>
            <p:extLst>
              <p:ext uri="{D42A27DB-BD31-4B8C-83A1-F6EECF244321}">
                <p14:modId xmlns:p14="http://schemas.microsoft.com/office/powerpoint/2010/main" val="2824245017"/>
              </p:ext>
            </p:extLst>
          </p:nvPr>
        </p:nvGraphicFramePr>
        <p:xfrm>
          <a:off x="2342334" y="2117112"/>
          <a:ext cx="7886700" cy="45005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Arrow: Right 2"/>
          <p:cNvSpPr/>
          <p:nvPr/>
        </p:nvSpPr>
        <p:spPr>
          <a:xfrm>
            <a:off x="1594131" y="2557083"/>
            <a:ext cx="978408" cy="484632"/>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Arrow: Right 5"/>
          <p:cNvSpPr/>
          <p:nvPr/>
        </p:nvSpPr>
        <p:spPr>
          <a:xfrm>
            <a:off x="1645466" y="4102747"/>
            <a:ext cx="978408" cy="484632"/>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Arrow: Right 6"/>
          <p:cNvSpPr/>
          <p:nvPr/>
        </p:nvSpPr>
        <p:spPr>
          <a:xfrm>
            <a:off x="1645466" y="5729774"/>
            <a:ext cx="978408" cy="484632"/>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p:cNvCxnSpPr/>
          <p:nvPr/>
        </p:nvCxnSpPr>
        <p:spPr>
          <a:xfrm>
            <a:off x="204998" y="1647501"/>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5805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89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solidFill>
                  <a:schemeClr val="bg1"/>
                </a:solidFill>
              </a:rPr>
              <a:t>Objective </a:t>
            </a:r>
          </a:p>
        </p:txBody>
      </p:sp>
      <p:sp>
        <p:nvSpPr>
          <p:cNvPr id="3" name="Content Placeholder 2"/>
          <p:cNvSpPr>
            <a:spLocks noGrp="1"/>
          </p:cNvSpPr>
          <p:nvPr>
            <p:ph idx="1"/>
          </p:nvPr>
        </p:nvSpPr>
        <p:spPr>
          <a:xfrm>
            <a:off x="609600" y="1825625"/>
            <a:ext cx="10744200" cy="4351338"/>
          </a:xfrm>
        </p:spPr>
        <p:txBody>
          <a:bodyPr>
            <a:normAutofit/>
          </a:bodyPr>
          <a:lstStyle/>
          <a:p>
            <a:pPr marL="0" indent="0">
              <a:buNone/>
            </a:pPr>
            <a:r>
              <a:rPr lang="en-US" sz="4800" dirty="0">
                <a:solidFill>
                  <a:schemeClr val="bg1"/>
                </a:solidFill>
              </a:rPr>
              <a:t>Upon completion of this block of training, the attendee should have a clear understanding of the changes to the Missouri Uniform Crash Report (MUCR) and MUCR Preparation Manual as well as the new reporting requirements.</a:t>
            </a:r>
          </a:p>
        </p:txBody>
      </p:sp>
    </p:spTree>
    <p:extLst>
      <p:ext uri="{BB962C8B-B14F-4D97-AF65-F5344CB8AC3E}">
        <p14:creationId xmlns:p14="http://schemas.microsoft.com/office/powerpoint/2010/main" val="20181649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76855"/>
            <a:ext cx="12192000" cy="1858850"/>
          </a:xfrm>
          <a:solidFill>
            <a:schemeClr val="bg2"/>
          </a:solidFill>
        </p:spPr>
        <p:txBody>
          <a:bodyPr/>
          <a:lstStyle/>
          <a:p>
            <a:pPr algn="ctr"/>
            <a:r>
              <a:rPr lang="en-US" dirty="0"/>
              <a:t>Outline of Revision Process and Stakeholders Involved</a:t>
            </a:r>
          </a:p>
        </p:txBody>
      </p:sp>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778062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3431" y="2861"/>
            <a:ext cx="10515600" cy="1325563"/>
          </a:xfrm>
        </p:spPr>
        <p:txBody>
          <a:bodyPr>
            <a:normAutofit/>
          </a:bodyPr>
          <a:lstStyle/>
          <a:p>
            <a:r>
              <a:rPr lang="en-US" sz="4800" dirty="0">
                <a:solidFill>
                  <a:schemeClr val="bg1"/>
                </a:solidFill>
              </a:rPr>
              <a:t>		</a:t>
            </a:r>
            <a:r>
              <a:rPr lang="en-US" sz="5400" dirty="0">
                <a:solidFill>
                  <a:schemeClr val="bg1"/>
                </a:solidFill>
              </a:rPr>
              <a:t>Why Revise the Crash Report?</a:t>
            </a:r>
          </a:p>
        </p:txBody>
      </p:sp>
      <p:sp>
        <p:nvSpPr>
          <p:cNvPr id="3" name="Content Placeholder 2"/>
          <p:cNvSpPr>
            <a:spLocks noGrp="1"/>
          </p:cNvSpPr>
          <p:nvPr>
            <p:ph idx="1"/>
          </p:nvPr>
        </p:nvSpPr>
        <p:spPr>
          <a:xfrm>
            <a:off x="0" y="1328423"/>
            <a:ext cx="12267526" cy="5355597"/>
          </a:xfrm>
        </p:spPr>
        <p:txBody>
          <a:bodyPr>
            <a:normAutofit/>
          </a:bodyPr>
          <a:lstStyle/>
          <a:p>
            <a:pPr>
              <a:buFont typeface="Wingdings" panose="05000000000000000000" pitchFamily="2" charset="2"/>
              <a:buChar char="Ø"/>
            </a:pPr>
            <a:r>
              <a:rPr lang="en-US" sz="3900" dirty="0">
                <a:solidFill>
                  <a:schemeClr val="bg1"/>
                </a:solidFill>
              </a:rPr>
              <a:t> </a:t>
            </a:r>
            <a:r>
              <a:rPr lang="en-US" sz="4400" dirty="0">
                <a:solidFill>
                  <a:srgbClr val="FFFF00"/>
                </a:solidFill>
              </a:rPr>
              <a:t>Technology changes:</a:t>
            </a:r>
          </a:p>
          <a:p>
            <a:pPr lvl="1" defTabSz="182880">
              <a:buFont typeface="Calibri" panose="020F0502020204030204" pitchFamily="34" charset="0"/>
              <a:buChar char="—"/>
            </a:pPr>
            <a:r>
              <a:rPr lang="en-US" sz="3600" dirty="0">
                <a:solidFill>
                  <a:schemeClr val="bg1"/>
                </a:solidFill>
              </a:rPr>
              <a:t>  Increase in autonomous vehicles that control steering, 						    braking, acceleration,  etc.</a:t>
            </a:r>
          </a:p>
          <a:p>
            <a:pPr lvl="1" defTabSz="182880">
              <a:buFont typeface="Calibri" panose="020F0502020204030204" pitchFamily="34" charset="0"/>
              <a:buChar char="—"/>
            </a:pPr>
            <a:r>
              <a:rPr lang="en-US" sz="3600" dirty="0">
                <a:solidFill>
                  <a:schemeClr val="bg1"/>
                </a:solidFill>
              </a:rPr>
              <a:t>  Increase in non-motorists on Missouri’s trafficways and the 			variety of personal conveyances they utilize</a:t>
            </a:r>
          </a:p>
          <a:p>
            <a:pPr>
              <a:buFont typeface="Wingdings" panose="05000000000000000000" pitchFamily="2" charset="2"/>
              <a:buChar char="Ø"/>
            </a:pPr>
            <a:r>
              <a:rPr lang="en-US" sz="3600" dirty="0">
                <a:solidFill>
                  <a:schemeClr val="bg1"/>
                </a:solidFill>
              </a:rPr>
              <a:t> </a:t>
            </a:r>
            <a:r>
              <a:rPr lang="en-US" sz="4400" dirty="0">
                <a:solidFill>
                  <a:srgbClr val="FFFF00"/>
                </a:solidFill>
              </a:rPr>
              <a:t>Changes in data needs for improved analysis:</a:t>
            </a:r>
            <a:r>
              <a:rPr lang="en-US" sz="2400" dirty="0">
                <a:solidFill>
                  <a:srgbClr val="FFFF00"/>
                </a:solidFill>
              </a:rPr>
              <a:t>  </a:t>
            </a:r>
          </a:p>
          <a:p>
            <a:pPr lvl="1">
              <a:buFont typeface="Calibri" panose="020F0502020204030204" pitchFamily="34" charset="0"/>
              <a:buChar char="—"/>
            </a:pPr>
            <a:r>
              <a:rPr lang="en-US" sz="3600" dirty="0">
                <a:solidFill>
                  <a:schemeClr val="bg1"/>
                </a:solidFill>
              </a:rPr>
              <a:t>  Evolving laws such as marijuana use</a:t>
            </a:r>
          </a:p>
          <a:p>
            <a:pPr lvl="1">
              <a:buFont typeface="Calibri" panose="020F0502020204030204" pitchFamily="34" charset="0"/>
              <a:buChar char="—"/>
            </a:pPr>
            <a:r>
              <a:rPr lang="en-US" sz="3600" dirty="0">
                <a:solidFill>
                  <a:schemeClr val="bg1"/>
                </a:solidFill>
              </a:rPr>
              <a:t>  Work zones crashes</a:t>
            </a:r>
          </a:p>
          <a:p>
            <a:pPr lvl="1">
              <a:buFont typeface="Calibri" panose="020F0502020204030204" pitchFamily="34" charset="0"/>
              <a:buChar char="—"/>
            </a:pPr>
            <a:r>
              <a:rPr lang="en-US" sz="3600" dirty="0">
                <a:solidFill>
                  <a:schemeClr val="bg1"/>
                </a:solidFill>
              </a:rPr>
              <a:t>  Non-motorist crashes</a:t>
            </a:r>
          </a:p>
          <a:p>
            <a:pPr lvl="1">
              <a:buFont typeface="Wingdings" panose="05000000000000000000" pitchFamily="2" charset="2"/>
              <a:buChar char="v"/>
            </a:pPr>
            <a:endParaRPr lang="en-US" sz="1800" dirty="0">
              <a:solidFill>
                <a:schemeClr val="bg1"/>
              </a:solidFill>
            </a:endParaRPr>
          </a:p>
          <a:p>
            <a:pPr>
              <a:buFont typeface="Wingdings" panose="05000000000000000000" pitchFamily="2" charset="2"/>
              <a:buChar char="Ø"/>
            </a:pPr>
            <a:endParaRPr lang="en-US" sz="3600" dirty="0">
              <a:solidFill>
                <a:srgbClr val="FFFF00"/>
              </a:solidFill>
            </a:endParaRPr>
          </a:p>
          <a:p>
            <a:pPr defTabSz="182880">
              <a:buFont typeface="Wingdings" panose="05000000000000000000" pitchFamily="2" charset="2"/>
              <a:buChar char="Ø"/>
            </a:pPr>
            <a:endParaRPr lang="en-US" sz="1800" dirty="0">
              <a:solidFill>
                <a:schemeClr val="bg1"/>
              </a:solidFill>
            </a:endParaRPr>
          </a:p>
        </p:txBody>
      </p:sp>
      <p:cxnSp>
        <p:nvCxnSpPr>
          <p:cNvPr id="5" name="Straight Connector 4"/>
          <p:cNvCxnSpPr/>
          <p:nvPr/>
        </p:nvCxnSpPr>
        <p:spPr>
          <a:xfrm>
            <a:off x="383431" y="1002840"/>
            <a:ext cx="11425382" cy="27709"/>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6741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3431" y="2861"/>
            <a:ext cx="10515600" cy="1325563"/>
          </a:xfrm>
        </p:spPr>
        <p:txBody>
          <a:bodyPr>
            <a:normAutofit/>
          </a:bodyPr>
          <a:lstStyle/>
          <a:p>
            <a:r>
              <a:rPr lang="en-US" sz="4800" dirty="0">
                <a:solidFill>
                  <a:schemeClr val="bg1"/>
                </a:solidFill>
              </a:rPr>
              <a:t>		</a:t>
            </a:r>
            <a:r>
              <a:rPr lang="en-US" sz="5400" dirty="0">
                <a:solidFill>
                  <a:schemeClr val="bg1"/>
                </a:solidFill>
              </a:rPr>
              <a:t>Why Revise the Crash Report?</a:t>
            </a:r>
          </a:p>
        </p:txBody>
      </p:sp>
      <p:sp>
        <p:nvSpPr>
          <p:cNvPr id="3" name="Content Placeholder 2"/>
          <p:cNvSpPr>
            <a:spLocks noGrp="1"/>
          </p:cNvSpPr>
          <p:nvPr>
            <p:ph idx="1"/>
          </p:nvPr>
        </p:nvSpPr>
        <p:spPr>
          <a:xfrm>
            <a:off x="315588" y="1328423"/>
            <a:ext cx="11951937" cy="5355597"/>
          </a:xfrm>
        </p:spPr>
        <p:txBody>
          <a:bodyPr>
            <a:normAutofit/>
          </a:bodyPr>
          <a:lstStyle/>
          <a:p>
            <a:pPr defTabSz="182880">
              <a:buFont typeface="Wingdings" panose="05000000000000000000" pitchFamily="2" charset="2"/>
              <a:buChar char="Ø"/>
            </a:pPr>
            <a:r>
              <a:rPr lang="en-US" sz="3600" dirty="0">
                <a:solidFill>
                  <a:schemeClr val="bg1"/>
                </a:solidFill>
              </a:rPr>
              <a:t> </a:t>
            </a:r>
            <a:r>
              <a:rPr lang="en-US" sz="4400" dirty="0">
                <a:solidFill>
                  <a:srgbClr val="FFFF00"/>
                </a:solidFill>
              </a:rPr>
              <a:t>Improve the quality and robustness of crash data</a:t>
            </a:r>
          </a:p>
          <a:p>
            <a:pPr defTabSz="182880">
              <a:buFont typeface="Wingdings" panose="05000000000000000000" pitchFamily="2" charset="2"/>
              <a:buChar char="Ø"/>
            </a:pPr>
            <a:r>
              <a:rPr lang="en-US" sz="3600" dirty="0">
                <a:solidFill>
                  <a:schemeClr val="bg1"/>
                </a:solidFill>
              </a:rPr>
              <a:t> </a:t>
            </a:r>
            <a:r>
              <a:rPr lang="en-US" sz="4400" dirty="0">
                <a:solidFill>
                  <a:srgbClr val="FFFF00"/>
                </a:solidFill>
              </a:rPr>
              <a:t>New Edition of Model Minimum Uniform 			   		   	 	 Crash Criteria (MMUCC) . </a:t>
            </a:r>
          </a:p>
          <a:p>
            <a:pPr lvl="1">
              <a:buFont typeface="Wingdings" panose="05000000000000000000" pitchFamily="2" charset="2"/>
              <a:buChar char="Ø"/>
            </a:pPr>
            <a:endParaRPr lang="en-US" sz="1800" dirty="0">
              <a:solidFill>
                <a:schemeClr val="bg1"/>
              </a:solidFill>
            </a:endParaRPr>
          </a:p>
          <a:p>
            <a:pPr defTabSz="182880">
              <a:buFont typeface="Wingdings" panose="05000000000000000000" pitchFamily="2" charset="2"/>
              <a:buChar char="Ø"/>
            </a:pPr>
            <a:endParaRPr lang="en-US" sz="1800" dirty="0">
              <a:solidFill>
                <a:schemeClr val="bg1"/>
              </a:solidFill>
            </a:endParaRPr>
          </a:p>
        </p:txBody>
      </p:sp>
      <p:cxnSp>
        <p:nvCxnSpPr>
          <p:cNvPr id="5" name="Straight Connector 4"/>
          <p:cNvCxnSpPr/>
          <p:nvPr/>
        </p:nvCxnSpPr>
        <p:spPr>
          <a:xfrm>
            <a:off x="383431" y="1002840"/>
            <a:ext cx="11425382" cy="27709"/>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2036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93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solidFill>
                  <a:schemeClr val="bg1"/>
                </a:solidFill>
              </a:rPr>
              <a:t>What is MMUCC?</a:t>
            </a:r>
          </a:p>
        </p:txBody>
      </p:sp>
      <p:sp>
        <p:nvSpPr>
          <p:cNvPr id="3" name="Content Placeholder 2"/>
          <p:cNvSpPr>
            <a:spLocks noGrp="1"/>
          </p:cNvSpPr>
          <p:nvPr>
            <p:ph idx="1"/>
          </p:nvPr>
        </p:nvSpPr>
        <p:spPr>
          <a:xfrm>
            <a:off x="0" y="1690688"/>
            <a:ext cx="12192000" cy="5167311"/>
          </a:xfrm>
        </p:spPr>
        <p:txBody>
          <a:bodyPr>
            <a:normAutofit fontScale="92500" lnSpcReduction="10000"/>
          </a:bodyPr>
          <a:lstStyle/>
          <a:p>
            <a:pPr defTabSz="182880">
              <a:buFont typeface="Wingdings" panose="05000000000000000000" pitchFamily="2" charset="2"/>
              <a:buChar char="Ø"/>
            </a:pPr>
            <a:r>
              <a:rPr lang="en-US" sz="4800" dirty="0">
                <a:solidFill>
                  <a:schemeClr val="bg1"/>
                </a:solidFill>
              </a:rPr>
              <a:t>  MMUCC is a publication from the U. S.        					   					Department of Transportation, National Highway 			Traffic Safety Administration (NHTSA).</a:t>
            </a:r>
          </a:p>
          <a:p>
            <a:pPr defTabSz="182880">
              <a:buFont typeface="Wingdings" panose="05000000000000000000" pitchFamily="2" charset="2"/>
              <a:buChar char="Ø"/>
            </a:pPr>
            <a:endParaRPr lang="en-US" sz="4800" dirty="0">
              <a:solidFill>
                <a:schemeClr val="bg1"/>
              </a:solidFill>
            </a:endParaRPr>
          </a:p>
          <a:p>
            <a:pPr defTabSz="182880">
              <a:buFont typeface="Wingdings" panose="05000000000000000000" pitchFamily="2" charset="2"/>
              <a:buChar char="Ø"/>
            </a:pPr>
            <a:r>
              <a:rPr lang="en-US" sz="4800" dirty="0">
                <a:solidFill>
                  <a:schemeClr val="bg1"/>
                </a:solidFill>
              </a:rPr>
              <a:t> It is a minimum set of recommended motor 								   	 	vehicle crash data elements and their attributes 					that States can consider for inclusion on their 								crash report and in their data system.</a:t>
            </a:r>
          </a:p>
        </p:txBody>
      </p:sp>
      <p:cxnSp>
        <p:nvCxnSpPr>
          <p:cNvPr id="6" name="Straight Connector 5"/>
          <p:cNvCxnSpPr/>
          <p:nvPr/>
        </p:nvCxnSpPr>
        <p:spPr>
          <a:xfrm>
            <a:off x="267241" y="1334614"/>
            <a:ext cx="11657517" cy="1675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4454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solidFill>
                  <a:schemeClr val="bg1"/>
                </a:solidFill>
              </a:rPr>
              <a:t>What is MMUCC?</a:t>
            </a:r>
          </a:p>
        </p:txBody>
      </p:sp>
      <p:sp>
        <p:nvSpPr>
          <p:cNvPr id="3" name="Content Placeholder 2"/>
          <p:cNvSpPr>
            <a:spLocks noGrp="1"/>
          </p:cNvSpPr>
          <p:nvPr>
            <p:ph idx="1"/>
          </p:nvPr>
        </p:nvSpPr>
        <p:spPr>
          <a:xfrm>
            <a:off x="0" y="1825624"/>
            <a:ext cx="12192000" cy="5032375"/>
          </a:xfrm>
        </p:spPr>
        <p:txBody>
          <a:bodyPr>
            <a:normAutofit/>
          </a:bodyPr>
          <a:lstStyle/>
          <a:p>
            <a:pPr defTabSz="182880">
              <a:buFont typeface="Wingdings" panose="05000000000000000000" pitchFamily="2" charset="2"/>
              <a:buChar char="Ø"/>
            </a:pPr>
            <a:r>
              <a:rPr lang="en-US" sz="4400" dirty="0">
                <a:solidFill>
                  <a:schemeClr val="bg1"/>
                </a:solidFill>
              </a:rPr>
              <a:t>  The latest version of MMUCC 5</a:t>
            </a:r>
            <a:r>
              <a:rPr lang="en-US" sz="4400" baseline="30000" dirty="0">
                <a:solidFill>
                  <a:schemeClr val="bg1"/>
                </a:solidFill>
              </a:rPr>
              <a:t>th</a:t>
            </a:r>
            <a:r>
              <a:rPr lang="en-US" sz="4400" dirty="0">
                <a:solidFill>
                  <a:schemeClr val="bg1"/>
                </a:solidFill>
              </a:rPr>
              <a:t> Edition (2017) 						was used for the MUCR revision.</a:t>
            </a:r>
          </a:p>
          <a:p>
            <a:pPr defTabSz="182880">
              <a:buFont typeface="Wingdings" panose="05000000000000000000" pitchFamily="2" charset="2"/>
              <a:buChar char="Ø"/>
            </a:pPr>
            <a:endParaRPr lang="en-US" sz="3600" dirty="0">
              <a:solidFill>
                <a:schemeClr val="bg1"/>
              </a:solidFill>
            </a:endParaRPr>
          </a:p>
          <a:p>
            <a:pPr marL="0" indent="0" defTabSz="182880">
              <a:buNone/>
            </a:pPr>
            <a:endParaRPr lang="en-US" sz="3600" dirty="0">
              <a:solidFill>
                <a:schemeClr val="bg1"/>
              </a:solidFill>
            </a:endParaRPr>
          </a:p>
        </p:txBody>
      </p:sp>
      <p:cxnSp>
        <p:nvCxnSpPr>
          <p:cNvPr id="6" name="Straight Connector 5"/>
          <p:cNvCxnSpPr/>
          <p:nvPr/>
        </p:nvCxnSpPr>
        <p:spPr>
          <a:xfrm>
            <a:off x="267241" y="1334614"/>
            <a:ext cx="11657517" cy="1675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9840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98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solidFill>
                  <a:schemeClr val="bg1"/>
                </a:solidFill>
              </a:rPr>
              <a:t>MUCR Revision Process</a:t>
            </a:r>
          </a:p>
        </p:txBody>
      </p:sp>
      <p:sp>
        <p:nvSpPr>
          <p:cNvPr id="3" name="Content Placeholder 2"/>
          <p:cNvSpPr>
            <a:spLocks noGrp="1"/>
          </p:cNvSpPr>
          <p:nvPr>
            <p:ph idx="1"/>
          </p:nvPr>
        </p:nvSpPr>
        <p:spPr>
          <a:xfrm>
            <a:off x="0" y="1565910"/>
            <a:ext cx="12192000" cy="5292090"/>
          </a:xfrm>
        </p:spPr>
        <p:txBody>
          <a:bodyPr>
            <a:normAutofit/>
          </a:bodyPr>
          <a:lstStyle/>
          <a:p>
            <a:pPr defTabSz="182880">
              <a:buFont typeface="Wingdings" panose="05000000000000000000" pitchFamily="2" charset="2"/>
              <a:buChar char="Ø"/>
            </a:pPr>
            <a:r>
              <a:rPr lang="en-US" sz="3600" dirty="0">
                <a:solidFill>
                  <a:schemeClr val="bg1"/>
                </a:solidFill>
              </a:rPr>
              <a:t>  </a:t>
            </a:r>
            <a:r>
              <a:rPr lang="en-US" sz="4000" dirty="0">
                <a:solidFill>
                  <a:schemeClr val="bg1"/>
                </a:solidFill>
              </a:rPr>
              <a:t>The Missouri State Highway Patrol, Patrol Records 		   	  			Division, director and assistant director reviewed the   	  		MMUCC 5</a:t>
            </a:r>
            <a:r>
              <a:rPr lang="en-US" sz="4000" baseline="30000" dirty="0">
                <a:solidFill>
                  <a:schemeClr val="bg1"/>
                </a:solidFill>
              </a:rPr>
              <a:t>th</a:t>
            </a:r>
            <a:r>
              <a:rPr lang="en-US" sz="4000" dirty="0">
                <a:solidFill>
                  <a:schemeClr val="bg1"/>
                </a:solidFill>
              </a:rPr>
              <a:t> Edition when it was published. </a:t>
            </a:r>
          </a:p>
          <a:p>
            <a:pPr defTabSz="182880">
              <a:buFont typeface="Wingdings" panose="05000000000000000000" pitchFamily="2" charset="2"/>
              <a:buChar char="Ø"/>
            </a:pPr>
            <a:endParaRPr lang="en-US" sz="4000" dirty="0">
              <a:solidFill>
                <a:schemeClr val="bg1"/>
              </a:solidFill>
            </a:endParaRPr>
          </a:p>
          <a:p>
            <a:pPr defTabSz="182880">
              <a:buFont typeface="Wingdings" panose="05000000000000000000" pitchFamily="2" charset="2"/>
              <a:buChar char="Ø"/>
            </a:pPr>
            <a:r>
              <a:rPr lang="en-US" sz="3600" dirty="0">
                <a:solidFill>
                  <a:schemeClr val="bg1"/>
                </a:solidFill>
              </a:rPr>
              <a:t>  </a:t>
            </a:r>
            <a:r>
              <a:rPr lang="en-US" sz="4000" dirty="0">
                <a:solidFill>
                  <a:schemeClr val="bg1"/>
                </a:solidFill>
              </a:rPr>
              <a:t>In 2017 the NHTSA completed a mapping of 	   		 		  		  					MMUCC 5</a:t>
            </a:r>
            <a:r>
              <a:rPr lang="en-US" sz="4000" baseline="30000" dirty="0">
                <a:solidFill>
                  <a:schemeClr val="bg1"/>
                </a:solidFill>
              </a:rPr>
              <a:t>th</a:t>
            </a:r>
            <a:r>
              <a:rPr lang="en-US" sz="4000" dirty="0">
                <a:solidFill>
                  <a:schemeClr val="bg1"/>
                </a:solidFill>
              </a:rPr>
              <a:t> Edition data elements and attributes to 						the 2012 MUCR and Statewide Traffic Accident 					      			Records System (STARS) and submitted a mapping 							  report to the	 MSHP and MoDOT.</a:t>
            </a:r>
          </a:p>
          <a:p>
            <a:pPr defTabSz="182880">
              <a:buFont typeface="Wingdings" panose="05000000000000000000" pitchFamily="2" charset="2"/>
              <a:buChar char="Ø"/>
            </a:pPr>
            <a:endParaRPr lang="en-US" sz="3600" dirty="0">
              <a:solidFill>
                <a:schemeClr val="bg1"/>
              </a:solidFill>
            </a:endParaRPr>
          </a:p>
          <a:p>
            <a:pPr marL="0" indent="0" defTabSz="182880">
              <a:buNone/>
            </a:pPr>
            <a:endParaRPr lang="en-US" sz="3600" dirty="0">
              <a:solidFill>
                <a:schemeClr val="bg1"/>
              </a:solidFill>
            </a:endParaRPr>
          </a:p>
          <a:p>
            <a:pPr marL="0" indent="0">
              <a:buNone/>
            </a:pPr>
            <a:endParaRPr lang="en-US" sz="3600" dirty="0">
              <a:solidFill>
                <a:schemeClr val="bg1"/>
              </a:solidFill>
            </a:endParaRPr>
          </a:p>
        </p:txBody>
      </p:sp>
      <p:cxnSp>
        <p:nvCxnSpPr>
          <p:cNvPr id="4" name="Straight Connector 3"/>
          <p:cNvCxnSpPr/>
          <p:nvPr/>
        </p:nvCxnSpPr>
        <p:spPr>
          <a:xfrm>
            <a:off x="267241" y="1334614"/>
            <a:ext cx="11657517" cy="1675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1684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solidFill>
                  <a:schemeClr val="bg1"/>
                </a:solidFill>
              </a:rPr>
              <a:t>MUCR Revision Process</a:t>
            </a:r>
          </a:p>
        </p:txBody>
      </p:sp>
      <p:sp>
        <p:nvSpPr>
          <p:cNvPr id="3" name="Content Placeholder 2"/>
          <p:cNvSpPr>
            <a:spLocks noGrp="1"/>
          </p:cNvSpPr>
          <p:nvPr>
            <p:ph idx="1"/>
          </p:nvPr>
        </p:nvSpPr>
        <p:spPr>
          <a:xfrm>
            <a:off x="0" y="1690688"/>
            <a:ext cx="12192000" cy="5167312"/>
          </a:xfrm>
        </p:spPr>
        <p:txBody>
          <a:bodyPr>
            <a:normAutofit/>
          </a:bodyPr>
          <a:lstStyle/>
          <a:p>
            <a:pPr defTabSz="182880">
              <a:buFont typeface="Wingdings" panose="05000000000000000000" pitchFamily="2" charset="2"/>
              <a:buChar char="Ø"/>
            </a:pPr>
            <a:r>
              <a:rPr lang="en-US" sz="3600" dirty="0">
                <a:solidFill>
                  <a:schemeClr val="bg1"/>
                </a:solidFill>
              </a:rPr>
              <a:t>  </a:t>
            </a:r>
            <a:r>
              <a:rPr lang="en-US" sz="4000" dirty="0">
                <a:solidFill>
                  <a:schemeClr val="bg1"/>
                </a:solidFill>
              </a:rPr>
              <a:t>After review of the mapping report, the MSHP, 			  			  			Patrol Records  Division, director and assistant 			   								director conversed with personnel from the MoDOT,   				Highway Safety and Traffic Division, and concluded a 					revision to the MUCR was warranted.</a:t>
            </a:r>
          </a:p>
          <a:p>
            <a:pPr defTabSz="182880">
              <a:buFont typeface="Wingdings" panose="05000000000000000000" pitchFamily="2" charset="2"/>
              <a:buChar char="Ø"/>
            </a:pPr>
            <a:endParaRPr lang="en-US" sz="4000" dirty="0">
              <a:solidFill>
                <a:schemeClr val="bg1"/>
              </a:solidFill>
            </a:endParaRPr>
          </a:p>
          <a:p>
            <a:pPr defTabSz="182880">
              <a:buFont typeface="Wingdings" panose="05000000000000000000" pitchFamily="2" charset="2"/>
              <a:buChar char="Ø"/>
            </a:pPr>
            <a:r>
              <a:rPr lang="en-US" sz="3600" dirty="0">
                <a:solidFill>
                  <a:schemeClr val="bg1"/>
                </a:solidFill>
              </a:rPr>
              <a:t>  </a:t>
            </a:r>
            <a:r>
              <a:rPr lang="en-US" sz="4000" dirty="0">
                <a:solidFill>
                  <a:schemeClr val="bg1"/>
                </a:solidFill>
              </a:rPr>
              <a:t>In November 2019 the Missouri STARS Committee 								began meeting to discuss revisions to the MUCR.</a:t>
            </a:r>
          </a:p>
          <a:p>
            <a:pPr marL="0" indent="0" defTabSz="182880">
              <a:buNone/>
            </a:pPr>
            <a:endParaRPr lang="en-US" sz="3600" dirty="0">
              <a:solidFill>
                <a:schemeClr val="bg1"/>
              </a:solidFill>
            </a:endParaRPr>
          </a:p>
          <a:p>
            <a:pPr marL="0" indent="0" defTabSz="182880">
              <a:buNone/>
            </a:pPr>
            <a:endParaRPr lang="en-US" sz="3600" dirty="0">
              <a:solidFill>
                <a:schemeClr val="bg1"/>
              </a:solidFill>
            </a:endParaRPr>
          </a:p>
          <a:p>
            <a:pPr marL="0" indent="0" defTabSz="182880">
              <a:buNone/>
            </a:pPr>
            <a:endParaRPr lang="en-US" sz="3600" dirty="0">
              <a:solidFill>
                <a:schemeClr val="bg1"/>
              </a:solidFill>
            </a:endParaRPr>
          </a:p>
          <a:p>
            <a:pPr marL="0" indent="0">
              <a:buNone/>
            </a:pPr>
            <a:endParaRPr lang="en-US" sz="3600" dirty="0">
              <a:solidFill>
                <a:schemeClr val="bg1"/>
              </a:solidFill>
            </a:endParaRPr>
          </a:p>
        </p:txBody>
      </p:sp>
      <p:cxnSp>
        <p:nvCxnSpPr>
          <p:cNvPr id="4" name="Straight Connector 3"/>
          <p:cNvCxnSpPr/>
          <p:nvPr/>
        </p:nvCxnSpPr>
        <p:spPr>
          <a:xfrm>
            <a:off x="267241" y="1334614"/>
            <a:ext cx="11657517" cy="1675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2998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96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14399" y="97997"/>
            <a:ext cx="10515600" cy="1325563"/>
          </a:xfrm>
        </p:spPr>
        <p:txBody>
          <a:bodyPr>
            <a:normAutofit/>
          </a:bodyPr>
          <a:lstStyle/>
          <a:p>
            <a:r>
              <a:rPr lang="en-US" sz="5400" dirty="0">
                <a:solidFill>
                  <a:schemeClr val="bg1"/>
                </a:solidFill>
              </a:rPr>
              <a:t>Missouri STARS Committee</a:t>
            </a:r>
          </a:p>
        </p:txBody>
      </p:sp>
      <p:sp>
        <p:nvSpPr>
          <p:cNvPr id="3" name="Content Placeholder 2"/>
          <p:cNvSpPr>
            <a:spLocks noGrp="1"/>
          </p:cNvSpPr>
          <p:nvPr>
            <p:ph sz="half" idx="1"/>
          </p:nvPr>
        </p:nvSpPr>
        <p:spPr>
          <a:xfrm>
            <a:off x="39417" y="1306325"/>
            <a:ext cx="5980385" cy="5346191"/>
          </a:xfrm>
        </p:spPr>
        <p:txBody>
          <a:bodyPr>
            <a:normAutofit/>
          </a:bodyPr>
          <a:lstStyle/>
          <a:p>
            <a:pPr marL="0" indent="0">
              <a:lnSpc>
                <a:spcPct val="100000"/>
              </a:lnSpc>
              <a:buNone/>
            </a:pPr>
            <a:r>
              <a:rPr lang="en-US" dirty="0">
                <a:solidFill>
                  <a:schemeClr val="bg1"/>
                </a:solidFill>
              </a:rPr>
              <a:t>Cape Girardeau Police Department</a:t>
            </a:r>
          </a:p>
          <a:p>
            <a:pPr marL="0" indent="0">
              <a:lnSpc>
                <a:spcPct val="100000"/>
              </a:lnSpc>
              <a:buNone/>
            </a:pPr>
            <a:r>
              <a:rPr lang="en-US" dirty="0">
                <a:solidFill>
                  <a:schemeClr val="bg1"/>
                </a:solidFill>
              </a:rPr>
              <a:t>Federal Highway Administration</a:t>
            </a:r>
          </a:p>
          <a:p>
            <a:pPr marL="0" indent="0">
              <a:lnSpc>
                <a:spcPct val="100000"/>
              </a:lnSpc>
              <a:buNone/>
            </a:pPr>
            <a:r>
              <a:rPr lang="en-US" dirty="0">
                <a:solidFill>
                  <a:schemeClr val="bg1"/>
                </a:solidFill>
              </a:rPr>
              <a:t>Federal Motor Carrier Safety Admin.</a:t>
            </a:r>
          </a:p>
          <a:p>
            <a:pPr marL="0" indent="0">
              <a:lnSpc>
                <a:spcPct val="100000"/>
              </a:lnSpc>
              <a:buNone/>
            </a:pPr>
            <a:r>
              <a:rPr lang="en-US" dirty="0">
                <a:solidFill>
                  <a:schemeClr val="bg1"/>
                </a:solidFill>
              </a:rPr>
              <a:t>Jefferson City Police Department</a:t>
            </a:r>
          </a:p>
          <a:p>
            <a:pPr marL="0" indent="0">
              <a:lnSpc>
                <a:spcPct val="100000"/>
              </a:lnSpc>
              <a:buNone/>
            </a:pPr>
            <a:r>
              <a:rPr lang="en-US" dirty="0">
                <a:solidFill>
                  <a:schemeClr val="bg1"/>
                </a:solidFill>
              </a:rPr>
              <a:t>Kansas City Police Department</a:t>
            </a:r>
          </a:p>
          <a:p>
            <a:pPr marL="0" indent="0">
              <a:lnSpc>
                <a:spcPct val="100000"/>
              </a:lnSpc>
              <a:buNone/>
            </a:pPr>
            <a:r>
              <a:rPr lang="en-US" dirty="0">
                <a:solidFill>
                  <a:schemeClr val="bg1"/>
                </a:solidFill>
              </a:rPr>
              <a:t>Platte County Sheriff’s Department</a:t>
            </a:r>
          </a:p>
          <a:p>
            <a:pPr marL="0" indent="0">
              <a:lnSpc>
                <a:spcPct val="100000"/>
              </a:lnSpc>
              <a:buNone/>
            </a:pPr>
            <a:r>
              <a:rPr lang="en-US" dirty="0">
                <a:solidFill>
                  <a:schemeClr val="bg1"/>
                </a:solidFill>
              </a:rPr>
              <a:t>Missouri Dept. of Health &amp; Senior Serv.</a:t>
            </a:r>
          </a:p>
          <a:p>
            <a:pPr marL="0" indent="0">
              <a:lnSpc>
                <a:spcPct val="100000"/>
              </a:lnSpc>
              <a:buNone/>
            </a:pPr>
            <a:r>
              <a:rPr lang="en-US" dirty="0">
                <a:solidFill>
                  <a:schemeClr val="bg1"/>
                </a:solidFill>
              </a:rPr>
              <a:t>Missouri Department of Revenue</a:t>
            </a:r>
          </a:p>
          <a:p>
            <a:pPr marL="0" indent="0">
              <a:lnSpc>
                <a:spcPct val="100000"/>
              </a:lnSpc>
              <a:buNone/>
            </a:pPr>
            <a:r>
              <a:rPr lang="en-US" dirty="0">
                <a:solidFill>
                  <a:schemeClr val="bg1"/>
                </a:solidFill>
              </a:rPr>
              <a:t>Missouri Department of Transportation</a:t>
            </a:r>
          </a:p>
          <a:p>
            <a:pPr marL="0" indent="0">
              <a:lnSpc>
                <a:spcPct val="100000"/>
              </a:lnSpc>
              <a:buNone/>
            </a:pPr>
            <a:endParaRPr lang="en-US" dirty="0">
              <a:solidFill>
                <a:schemeClr val="bg1"/>
              </a:solidFill>
            </a:endParaRPr>
          </a:p>
          <a:p>
            <a:pPr marL="0" indent="0">
              <a:buNone/>
            </a:pPr>
            <a:endParaRPr lang="en-US" dirty="0">
              <a:solidFill>
                <a:schemeClr val="bg1"/>
              </a:solidFill>
            </a:endParaRPr>
          </a:p>
        </p:txBody>
      </p:sp>
      <p:sp>
        <p:nvSpPr>
          <p:cNvPr id="4" name="Content Placeholder 3"/>
          <p:cNvSpPr>
            <a:spLocks noGrp="1"/>
          </p:cNvSpPr>
          <p:nvPr>
            <p:ph sz="half" idx="2"/>
          </p:nvPr>
        </p:nvSpPr>
        <p:spPr>
          <a:xfrm>
            <a:off x="6172199" y="1306324"/>
            <a:ext cx="5935718" cy="5346191"/>
          </a:xfrm>
        </p:spPr>
        <p:txBody>
          <a:bodyPr>
            <a:normAutofit/>
          </a:bodyPr>
          <a:lstStyle/>
          <a:p>
            <a:pPr marL="0" indent="0">
              <a:buNone/>
            </a:pPr>
            <a:r>
              <a:rPr lang="en-US" dirty="0">
                <a:solidFill>
                  <a:schemeClr val="bg1"/>
                </a:solidFill>
              </a:rPr>
              <a:t>Missouri Safety Center</a:t>
            </a:r>
          </a:p>
          <a:p>
            <a:pPr marL="0" indent="0">
              <a:buNone/>
            </a:pPr>
            <a:r>
              <a:rPr lang="en-US" dirty="0">
                <a:solidFill>
                  <a:schemeClr val="bg1"/>
                </a:solidFill>
              </a:rPr>
              <a:t>Missouri State Highway Patrol</a:t>
            </a:r>
          </a:p>
          <a:p>
            <a:pPr marL="0" indent="0">
              <a:buNone/>
            </a:pPr>
            <a:r>
              <a:rPr lang="en-US" dirty="0">
                <a:solidFill>
                  <a:schemeClr val="bg1"/>
                </a:solidFill>
              </a:rPr>
              <a:t>National Highway Traffic Safety Admin.</a:t>
            </a:r>
          </a:p>
          <a:p>
            <a:pPr marL="0" indent="0">
              <a:buNone/>
            </a:pPr>
            <a:r>
              <a:rPr lang="en-US" dirty="0">
                <a:solidFill>
                  <a:schemeClr val="bg1"/>
                </a:solidFill>
              </a:rPr>
              <a:t>St. Charles County Police Department</a:t>
            </a:r>
          </a:p>
          <a:p>
            <a:pPr marL="0" indent="0">
              <a:buNone/>
            </a:pPr>
            <a:r>
              <a:rPr lang="en-US" dirty="0">
                <a:solidFill>
                  <a:schemeClr val="bg1"/>
                </a:solidFill>
              </a:rPr>
              <a:t>St. Joseph Police Department</a:t>
            </a:r>
          </a:p>
          <a:p>
            <a:pPr marL="0" indent="0">
              <a:buNone/>
            </a:pPr>
            <a:r>
              <a:rPr lang="en-US" dirty="0">
                <a:solidFill>
                  <a:schemeClr val="bg1"/>
                </a:solidFill>
              </a:rPr>
              <a:t>St. Louis County Department of Trans.</a:t>
            </a:r>
          </a:p>
          <a:p>
            <a:pPr marL="0" indent="0">
              <a:buNone/>
            </a:pPr>
            <a:r>
              <a:rPr lang="en-US" dirty="0">
                <a:solidFill>
                  <a:schemeClr val="bg1"/>
                </a:solidFill>
              </a:rPr>
              <a:t>St. Louis County Police Department</a:t>
            </a:r>
          </a:p>
          <a:p>
            <a:pPr marL="0" indent="0">
              <a:buNone/>
            </a:pPr>
            <a:r>
              <a:rPr lang="en-US" dirty="0">
                <a:solidFill>
                  <a:schemeClr val="bg1"/>
                </a:solidFill>
              </a:rPr>
              <a:t>St. Louis Metropolitan Police Dept.</a:t>
            </a:r>
          </a:p>
          <a:p>
            <a:pPr marL="0" indent="0">
              <a:buNone/>
            </a:pPr>
            <a:r>
              <a:rPr lang="en-US" dirty="0">
                <a:solidFill>
                  <a:schemeClr val="bg1"/>
                </a:solidFill>
              </a:rPr>
              <a:t>Springfield Police Department</a:t>
            </a:r>
          </a:p>
          <a:p>
            <a:pPr marL="0" indent="0">
              <a:buNone/>
            </a:pPr>
            <a:r>
              <a:rPr lang="en-US" dirty="0">
                <a:solidFill>
                  <a:schemeClr val="bg1"/>
                </a:solidFill>
              </a:rPr>
              <a:t>Town and Country Police Department</a:t>
            </a:r>
          </a:p>
          <a:p>
            <a:pPr marL="0" indent="0">
              <a:buNone/>
            </a:pPr>
            <a:endParaRPr lang="en-US" dirty="0">
              <a:solidFill>
                <a:schemeClr val="bg1"/>
              </a:solidFill>
            </a:endParaRPr>
          </a:p>
        </p:txBody>
      </p:sp>
      <p:cxnSp>
        <p:nvCxnSpPr>
          <p:cNvPr id="5" name="Straight Connector 4"/>
          <p:cNvCxnSpPr/>
          <p:nvPr/>
        </p:nvCxnSpPr>
        <p:spPr>
          <a:xfrm>
            <a:off x="267241" y="1088035"/>
            <a:ext cx="11657517" cy="1675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78246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solidFill>
                  <a:schemeClr val="bg1"/>
                </a:solidFill>
              </a:rPr>
              <a:t>Challenges</a:t>
            </a:r>
          </a:p>
        </p:txBody>
      </p:sp>
      <p:graphicFrame>
        <p:nvGraphicFramePr>
          <p:cNvPr id="6" name="Content Placeholder 2"/>
          <p:cNvGraphicFramePr>
            <a:graphicFrameLocks noGrp="1"/>
          </p:cNvGraphicFramePr>
          <p:nvPr>
            <p:ph idx="1"/>
            <p:extLst>
              <p:ext uri="{D42A27DB-BD31-4B8C-83A1-F6EECF244321}">
                <p14:modId xmlns:p14="http://schemas.microsoft.com/office/powerpoint/2010/main" val="160776414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Arrow: Right 6"/>
          <p:cNvSpPr/>
          <p:nvPr/>
        </p:nvSpPr>
        <p:spPr>
          <a:xfrm>
            <a:off x="129472" y="2273862"/>
            <a:ext cx="978408" cy="484632"/>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Arrow: Right 7"/>
          <p:cNvSpPr/>
          <p:nvPr/>
        </p:nvSpPr>
        <p:spPr>
          <a:xfrm>
            <a:off x="129472" y="3758978"/>
            <a:ext cx="978408" cy="484632"/>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Arrow: Right 8"/>
          <p:cNvSpPr/>
          <p:nvPr/>
        </p:nvSpPr>
        <p:spPr>
          <a:xfrm>
            <a:off x="129472" y="5332651"/>
            <a:ext cx="978408" cy="484632"/>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Connector 9"/>
          <p:cNvCxnSpPr/>
          <p:nvPr/>
        </p:nvCxnSpPr>
        <p:spPr>
          <a:xfrm>
            <a:off x="129472" y="1345066"/>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0674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37954"/>
            <a:ext cx="10515600" cy="1325563"/>
          </a:xfrm>
        </p:spPr>
        <p:txBody>
          <a:bodyPr>
            <a:normAutofit/>
          </a:bodyPr>
          <a:lstStyle/>
          <a:p>
            <a:r>
              <a:rPr lang="en-US" sz="5400" dirty="0">
                <a:solidFill>
                  <a:schemeClr val="bg1"/>
                </a:solidFill>
              </a:rPr>
              <a:t>Decision Principals Used</a:t>
            </a:r>
          </a:p>
        </p:txBody>
      </p:sp>
      <p:graphicFrame>
        <p:nvGraphicFramePr>
          <p:cNvPr id="4" name="Content Placeholder 2"/>
          <p:cNvGraphicFramePr>
            <a:graphicFrameLocks noGrp="1"/>
          </p:cNvGraphicFramePr>
          <p:nvPr>
            <p:ph idx="1"/>
            <p:extLst>
              <p:ext uri="{D42A27DB-BD31-4B8C-83A1-F6EECF244321}">
                <p14:modId xmlns:p14="http://schemas.microsoft.com/office/powerpoint/2010/main" val="1767283874"/>
              </p:ext>
            </p:extLst>
          </p:nvPr>
        </p:nvGraphicFramePr>
        <p:xfrm>
          <a:off x="838200" y="1631416"/>
          <a:ext cx="10515600" cy="51578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5" name="Straight Connector 4"/>
          <p:cNvCxnSpPr/>
          <p:nvPr/>
        </p:nvCxnSpPr>
        <p:spPr>
          <a:xfrm>
            <a:off x="129472" y="1345066"/>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6" name="Arrow: Right 5"/>
          <p:cNvSpPr/>
          <p:nvPr/>
        </p:nvSpPr>
        <p:spPr>
          <a:xfrm>
            <a:off x="0" y="1791822"/>
            <a:ext cx="978408" cy="484632"/>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Arrow: Right 6"/>
          <p:cNvSpPr/>
          <p:nvPr/>
        </p:nvSpPr>
        <p:spPr>
          <a:xfrm>
            <a:off x="0" y="2898776"/>
            <a:ext cx="978408" cy="484632"/>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Arrow: Right 7"/>
          <p:cNvSpPr/>
          <p:nvPr/>
        </p:nvSpPr>
        <p:spPr>
          <a:xfrm>
            <a:off x="0" y="4005730"/>
            <a:ext cx="978408" cy="484632"/>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Arrow: Right 8"/>
          <p:cNvSpPr/>
          <p:nvPr/>
        </p:nvSpPr>
        <p:spPr>
          <a:xfrm>
            <a:off x="0" y="5033246"/>
            <a:ext cx="978408" cy="484632"/>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Arrow: Right 9"/>
          <p:cNvSpPr/>
          <p:nvPr/>
        </p:nvSpPr>
        <p:spPr>
          <a:xfrm>
            <a:off x="0" y="6060762"/>
            <a:ext cx="978408" cy="484632"/>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75713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97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solidFill>
                  <a:schemeClr val="bg1"/>
                </a:solidFill>
              </a:rPr>
              <a:t>Decision Process Used</a:t>
            </a:r>
          </a:p>
        </p:txBody>
      </p:sp>
      <p:sp>
        <p:nvSpPr>
          <p:cNvPr id="3" name="Content Placeholder 2"/>
          <p:cNvSpPr>
            <a:spLocks noGrp="1"/>
          </p:cNvSpPr>
          <p:nvPr>
            <p:ph idx="1"/>
          </p:nvPr>
        </p:nvSpPr>
        <p:spPr>
          <a:xfrm>
            <a:off x="0" y="1825624"/>
            <a:ext cx="12192000" cy="5032375"/>
          </a:xfrm>
        </p:spPr>
        <p:txBody>
          <a:bodyPr>
            <a:normAutofit lnSpcReduction="10000"/>
          </a:bodyPr>
          <a:lstStyle/>
          <a:p>
            <a:pPr defTabSz="274320">
              <a:lnSpc>
                <a:spcPct val="100000"/>
              </a:lnSpc>
              <a:buFont typeface="Wingdings" panose="05000000000000000000" pitchFamily="2" charset="2"/>
              <a:buChar char="Ø"/>
            </a:pPr>
            <a:r>
              <a:rPr lang="en-US" sz="4000" dirty="0">
                <a:solidFill>
                  <a:schemeClr val="bg1"/>
                </a:solidFill>
              </a:rPr>
              <a:t>  </a:t>
            </a:r>
            <a:r>
              <a:rPr lang="en-US" sz="4200" dirty="0">
                <a:solidFill>
                  <a:schemeClr val="bg1"/>
                </a:solidFill>
              </a:rPr>
              <a:t>Is there a specific, important need not met with the  	  	 current crash report?</a:t>
            </a:r>
          </a:p>
          <a:p>
            <a:pPr marL="0" indent="0" defTabSz="182880">
              <a:lnSpc>
                <a:spcPct val="100000"/>
              </a:lnSpc>
              <a:buNone/>
            </a:pPr>
            <a:endParaRPr lang="en-US" sz="4200" dirty="0">
              <a:solidFill>
                <a:schemeClr val="bg1"/>
              </a:solidFill>
            </a:endParaRPr>
          </a:p>
          <a:p>
            <a:pPr defTabSz="274320">
              <a:buFont typeface="Wingdings" panose="05000000000000000000" pitchFamily="2" charset="2"/>
              <a:buChar char="Ø"/>
            </a:pPr>
            <a:r>
              <a:rPr lang="en-US" sz="4200" dirty="0">
                <a:solidFill>
                  <a:schemeClr val="bg1"/>
                </a:solidFill>
              </a:rPr>
              <a:t>  Is the requested change in line with MMUCC   					  		 recommendations?</a:t>
            </a:r>
          </a:p>
          <a:p>
            <a:pPr>
              <a:buFont typeface="Wingdings" panose="05000000000000000000" pitchFamily="2" charset="2"/>
              <a:buChar char="Ø"/>
            </a:pPr>
            <a:endParaRPr lang="en-US" sz="4200" dirty="0">
              <a:solidFill>
                <a:schemeClr val="bg1"/>
              </a:solidFill>
            </a:endParaRPr>
          </a:p>
          <a:p>
            <a:pPr defTabSz="274320">
              <a:buFont typeface="Wingdings" panose="05000000000000000000" pitchFamily="2" charset="2"/>
              <a:buChar char="Ø"/>
            </a:pPr>
            <a:r>
              <a:rPr lang="en-US" sz="4200" dirty="0">
                <a:solidFill>
                  <a:schemeClr val="bg1"/>
                </a:solidFill>
              </a:rPr>
              <a:t>  Is the requested change redundant with other fields 		 on the crash report?</a:t>
            </a:r>
          </a:p>
          <a:p>
            <a:pPr>
              <a:buFont typeface="Wingdings" panose="05000000000000000000" pitchFamily="2" charset="2"/>
              <a:buChar char="Ø"/>
            </a:pPr>
            <a:endParaRPr lang="en-US" sz="3800" dirty="0">
              <a:solidFill>
                <a:schemeClr val="bg1"/>
              </a:solidFill>
            </a:endParaRPr>
          </a:p>
          <a:p>
            <a:pPr>
              <a:buFont typeface="Wingdings" panose="05000000000000000000" pitchFamily="2" charset="2"/>
              <a:buChar char="Ø"/>
            </a:pPr>
            <a:endParaRPr lang="en-US" dirty="0">
              <a:solidFill>
                <a:schemeClr val="bg1"/>
              </a:solidFill>
            </a:endParaRPr>
          </a:p>
        </p:txBody>
      </p:sp>
      <p:cxnSp>
        <p:nvCxnSpPr>
          <p:cNvPr id="4" name="Straight Connector 3"/>
          <p:cNvCxnSpPr/>
          <p:nvPr/>
        </p:nvCxnSpPr>
        <p:spPr>
          <a:xfrm>
            <a:off x="129472" y="1345066"/>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6580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solidFill>
                  <a:schemeClr val="bg1"/>
                </a:solidFill>
              </a:rPr>
              <a:t>Decision Process Used</a:t>
            </a:r>
            <a:endParaRPr lang="en-US" sz="5400" dirty="0"/>
          </a:p>
        </p:txBody>
      </p:sp>
      <p:sp>
        <p:nvSpPr>
          <p:cNvPr id="3" name="Content Placeholder 2"/>
          <p:cNvSpPr>
            <a:spLocks noGrp="1"/>
          </p:cNvSpPr>
          <p:nvPr>
            <p:ph idx="1"/>
          </p:nvPr>
        </p:nvSpPr>
        <p:spPr>
          <a:xfrm>
            <a:off x="0" y="1690688"/>
            <a:ext cx="12191999" cy="5167312"/>
          </a:xfrm>
        </p:spPr>
        <p:txBody>
          <a:bodyPr>
            <a:normAutofit fontScale="92500" lnSpcReduction="20000"/>
          </a:bodyPr>
          <a:lstStyle/>
          <a:p>
            <a:pPr defTabSz="182880">
              <a:lnSpc>
                <a:spcPct val="100000"/>
              </a:lnSpc>
              <a:spcBef>
                <a:spcPts val="0"/>
              </a:spcBef>
              <a:buFont typeface="Wingdings" panose="05000000000000000000" pitchFamily="2" charset="2"/>
              <a:buChar char="Ø"/>
            </a:pPr>
            <a:r>
              <a:rPr lang="en-US" sz="4500" dirty="0">
                <a:solidFill>
                  <a:schemeClr val="bg1"/>
                </a:solidFill>
              </a:rPr>
              <a:t>  Is the requested change compatible with other 			   					fields on the crash report?</a:t>
            </a:r>
          </a:p>
          <a:p>
            <a:pPr defTabSz="182880">
              <a:lnSpc>
                <a:spcPct val="100000"/>
              </a:lnSpc>
              <a:spcBef>
                <a:spcPts val="0"/>
              </a:spcBef>
              <a:buFont typeface="Wingdings" panose="05000000000000000000" pitchFamily="2" charset="2"/>
              <a:buChar char="Ø"/>
            </a:pPr>
            <a:endParaRPr lang="en-US" sz="4500" dirty="0">
              <a:solidFill>
                <a:schemeClr val="bg1"/>
              </a:solidFill>
            </a:endParaRPr>
          </a:p>
          <a:p>
            <a:pPr defTabSz="182880">
              <a:lnSpc>
                <a:spcPct val="100000"/>
              </a:lnSpc>
              <a:spcBef>
                <a:spcPts val="0"/>
              </a:spcBef>
              <a:buFont typeface="Wingdings" panose="05000000000000000000" pitchFamily="2" charset="2"/>
              <a:buChar char="Ø"/>
            </a:pPr>
            <a:r>
              <a:rPr lang="en-US" sz="4500" dirty="0">
                <a:solidFill>
                  <a:schemeClr val="bg1"/>
                </a:solidFill>
              </a:rPr>
              <a:t>  Can the crash investigating officer confidently and            		 consistently complete the new/revised crash report    		 field?</a:t>
            </a:r>
          </a:p>
          <a:p>
            <a:pPr marL="0" indent="0" defTabSz="822960">
              <a:lnSpc>
                <a:spcPct val="100000"/>
              </a:lnSpc>
              <a:spcBef>
                <a:spcPts val="0"/>
              </a:spcBef>
              <a:buNone/>
            </a:pPr>
            <a:endParaRPr lang="en-US" sz="4500" dirty="0">
              <a:solidFill>
                <a:schemeClr val="bg1"/>
              </a:solidFill>
            </a:endParaRPr>
          </a:p>
          <a:p>
            <a:pPr defTabSz="182880">
              <a:lnSpc>
                <a:spcPct val="100000"/>
              </a:lnSpc>
              <a:spcBef>
                <a:spcPts val="0"/>
              </a:spcBef>
              <a:buFont typeface="Wingdings" panose="05000000000000000000" pitchFamily="2" charset="2"/>
              <a:buChar char="Ø"/>
            </a:pPr>
            <a:r>
              <a:rPr lang="en-US" sz="4500" dirty="0">
                <a:solidFill>
                  <a:schemeClr val="bg1"/>
                </a:solidFill>
              </a:rPr>
              <a:t>  Is it clear how historic data could be associated to a   			modified field or attribute?</a:t>
            </a:r>
          </a:p>
          <a:p>
            <a:pPr marL="0" indent="0" defTabSz="822960">
              <a:lnSpc>
                <a:spcPct val="100000"/>
              </a:lnSpc>
              <a:spcBef>
                <a:spcPts val="0"/>
              </a:spcBef>
              <a:buNone/>
            </a:pPr>
            <a:endParaRPr lang="en-US" sz="3600" dirty="0">
              <a:solidFill>
                <a:schemeClr val="bg1"/>
              </a:solidFill>
            </a:endParaRPr>
          </a:p>
          <a:p>
            <a:pPr defTabSz="182880">
              <a:lnSpc>
                <a:spcPct val="100000"/>
              </a:lnSpc>
              <a:spcBef>
                <a:spcPts val="0"/>
              </a:spcBef>
              <a:buFont typeface="Wingdings" panose="05000000000000000000" pitchFamily="2" charset="2"/>
              <a:buChar char="Ø"/>
            </a:pPr>
            <a:endParaRPr lang="en-US" dirty="0">
              <a:solidFill>
                <a:schemeClr val="bg1"/>
              </a:solidFill>
            </a:endParaRPr>
          </a:p>
          <a:p>
            <a:pPr marL="0" indent="0">
              <a:lnSpc>
                <a:spcPct val="100000"/>
              </a:lnSpc>
              <a:spcBef>
                <a:spcPts val="0"/>
              </a:spcBef>
              <a:buNone/>
            </a:pPr>
            <a:endParaRPr lang="en-US" dirty="0">
              <a:solidFill>
                <a:schemeClr val="bg1"/>
              </a:solidFill>
            </a:endParaRPr>
          </a:p>
        </p:txBody>
      </p:sp>
      <p:cxnSp>
        <p:nvCxnSpPr>
          <p:cNvPr id="4" name="Straight Connector 3"/>
          <p:cNvCxnSpPr/>
          <p:nvPr/>
        </p:nvCxnSpPr>
        <p:spPr>
          <a:xfrm>
            <a:off x="129472" y="1345066"/>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3519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80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solidFill>
                  <a:schemeClr val="bg1"/>
                </a:solidFill>
              </a:rPr>
              <a:t>Decision Process Used</a:t>
            </a:r>
          </a:p>
        </p:txBody>
      </p:sp>
      <p:sp>
        <p:nvSpPr>
          <p:cNvPr id="3" name="Content Placeholder 2"/>
          <p:cNvSpPr>
            <a:spLocks noGrp="1"/>
          </p:cNvSpPr>
          <p:nvPr>
            <p:ph idx="1"/>
          </p:nvPr>
        </p:nvSpPr>
        <p:spPr>
          <a:xfrm>
            <a:off x="0" y="1825624"/>
            <a:ext cx="12192000" cy="5032375"/>
          </a:xfrm>
        </p:spPr>
        <p:txBody>
          <a:bodyPr>
            <a:normAutofit/>
          </a:bodyPr>
          <a:lstStyle/>
          <a:p>
            <a:pPr defTabSz="274320">
              <a:buFont typeface="Wingdings" panose="05000000000000000000" pitchFamily="2" charset="2"/>
              <a:buChar char="Ø"/>
            </a:pPr>
            <a:r>
              <a:rPr lang="en-US" sz="4200" dirty="0">
                <a:solidFill>
                  <a:schemeClr val="bg1"/>
                </a:solidFill>
              </a:rPr>
              <a:t>  Can the data be found elsewhere and linked to the       	    crash data repository?</a:t>
            </a:r>
          </a:p>
          <a:p>
            <a:pPr>
              <a:buFont typeface="Wingdings" panose="05000000000000000000" pitchFamily="2" charset="2"/>
              <a:buChar char="Ø"/>
            </a:pPr>
            <a:endParaRPr lang="en-US" sz="4200" dirty="0">
              <a:solidFill>
                <a:schemeClr val="bg1"/>
              </a:solidFill>
            </a:endParaRPr>
          </a:p>
          <a:p>
            <a:pPr defTabSz="274320">
              <a:buFont typeface="Wingdings" panose="05000000000000000000" pitchFamily="2" charset="2"/>
              <a:buChar char="Ø"/>
            </a:pPr>
            <a:r>
              <a:rPr lang="en-US" sz="4200" dirty="0">
                <a:solidFill>
                  <a:schemeClr val="bg1"/>
                </a:solidFill>
              </a:rPr>
              <a:t>  Requests for new fields and attributes were not            		 considered unless deemed essential.</a:t>
            </a:r>
          </a:p>
          <a:p>
            <a:pPr>
              <a:buFont typeface="Wingdings" panose="05000000000000000000" pitchFamily="2" charset="2"/>
              <a:buChar char="Ø"/>
            </a:pPr>
            <a:endParaRPr lang="en-US" dirty="0">
              <a:solidFill>
                <a:schemeClr val="bg1"/>
              </a:solidFill>
            </a:endParaRPr>
          </a:p>
        </p:txBody>
      </p:sp>
      <p:cxnSp>
        <p:nvCxnSpPr>
          <p:cNvPr id="4" name="Straight Connector 3"/>
          <p:cNvCxnSpPr/>
          <p:nvPr/>
        </p:nvCxnSpPr>
        <p:spPr>
          <a:xfrm>
            <a:off x="129472" y="1345066"/>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4143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576855"/>
            <a:ext cx="12192000" cy="1858850"/>
          </a:xfrm>
          <a:solidFill>
            <a:schemeClr val="bg2"/>
          </a:solidFill>
        </p:spPr>
        <p:txBody>
          <a:bodyPr/>
          <a:lstStyle/>
          <a:p>
            <a:pPr algn="ctr"/>
            <a:r>
              <a:rPr lang="en-US" dirty="0"/>
              <a:t>Changes to the MUCR &amp; MUCR Preparation Manual</a:t>
            </a:r>
          </a:p>
        </p:txBody>
      </p:sp>
      <p:sp>
        <p:nvSpPr>
          <p:cNvPr id="3" name="Text Placeholder 2"/>
          <p:cNvSpPr>
            <a:spLocks noGrp="1"/>
          </p:cNvSpPr>
          <p:nvPr>
            <p:ph type="body" idx="1"/>
          </p:nvPr>
        </p:nvSpPr>
        <p:spPr>
          <a:xfrm>
            <a:off x="400692" y="3236360"/>
            <a:ext cx="10953108" cy="2147298"/>
          </a:xfrm>
        </p:spPr>
        <p:txBody>
          <a:bodyPr>
            <a:normAutofit/>
          </a:bodyPr>
          <a:lstStyle/>
          <a:p>
            <a:r>
              <a:rPr lang="en-US" sz="4400" dirty="0">
                <a:solidFill>
                  <a:schemeClr val="bg1"/>
                </a:solidFill>
              </a:rPr>
              <a:t>Pages i-vii, revised Missouri Uniform Crash Report example.</a:t>
            </a:r>
          </a:p>
        </p:txBody>
      </p:sp>
    </p:spTree>
    <p:extLst>
      <p:ext uri="{BB962C8B-B14F-4D97-AF65-F5344CB8AC3E}">
        <p14:creationId xmlns:p14="http://schemas.microsoft.com/office/powerpoint/2010/main" val="40747450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84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43933"/>
            <a:ext cx="10515600" cy="1040266"/>
          </a:xfrm>
        </p:spPr>
        <p:txBody>
          <a:bodyPr>
            <a:normAutofit/>
          </a:bodyPr>
          <a:lstStyle/>
          <a:p>
            <a:r>
              <a:rPr lang="en-US" sz="5400" dirty="0">
                <a:solidFill>
                  <a:schemeClr val="bg1"/>
                </a:solidFill>
              </a:rPr>
              <a:t>General Information</a:t>
            </a:r>
          </a:p>
        </p:txBody>
      </p:sp>
      <p:sp>
        <p:nvSpPr>
          <p:cNvPr id="5" name="Content Placeholder 4"/>
          <p:cNvSpPr>
            <a:spLocks noGrp="1"/>
          </p:cNvSpPr>
          <p:nvPr>
            <p:ph idx="1"/>
          </p:nvPr>
        </p:nvSpPr>
        <p:spPr>
          <a:xfrm>
            <a:off x="0" y="1293142"/>
            <a:ext cx="12192000" cy="4807621"/>
          </a:xfrm>
        </p:spPr>
        <p:txBody>
          <a:bodyPr/>
          <a:lstStyle/>
          <a:p>
            <a:pPr defTabSz="182880">
              <a:buFont typeface="Wingdings" panose="05000000000000000000" pitchFamily="2" charset="2"/>
              <a:buChar char="Ø"/>
            </a:pPr>
            <a:r>
              <a:rPr lang="en-US" sz="4400" dirty="0">
                <a:solidFill>
                  <a:schemeClr val="bg1"/>
                </a:solidFill>
              </a:rPr>
              <a:t>Pg. 5, item I. </a:t>
            </a:r>
            <a:r>
              <a:rPr lang="en-US" sz="4400" dirty="0">
                <a:solidFill>
                  <a:srgbClr val="FFFF00"/>
                </a:solidFill>
              </a:rPr>
              <a:t>Introduction</a:t>
            </a:r>
            <a:r>
              <a:rPr lang="en-US" sz="4400" dirty="0">
                <a:solidFill>
                  <a:schemeClr val="bg1"/>
                </a:solidFill>
              </a:rPr>
              <a:t>, changed the Statewide  </a:t>
            </a:r>
          </a:p>
          <a:p>
            <a:pPr marL="457200" lvl="1" indent="0" defTabSz="182880">
              <a:buNone/>
            </a:pPr>
            <a:r>
              <a:rPr lang="en-US" sz="4400" dirty="0">
                <a:solidFill>
                  <a:schemeClr val="bg1"/>
                </a:solidFill>
              </a:rPr>
              <a:t>Traffic Accident Records System to </a:t>
            </a:r>
            <a:r>
              <a:rPr lang="en-US" sz="4400" dirty="0">
                <a:solidFill>
                  <a:srgbClr val="FFFF00"/>
                </a:solidFill>
              </a:rPr>
              <a:t>Missouri Crash Analysis Reporting System (MOCARS).</a:t>
            </a:r>
          </a:p>
          <a:p>
            <a:pPr marL="457200" lvl="1" indent="0" defTabSz="182880">
              <a:buNone/>
            </a:pPr>
            <a:endParaRPr lang="en-US" sz="4400" dirty="0">
              <a:solidFill>
                <a:schemeClr val="bg1"/>
              </a:solidFill>
            </a:endParaRPr>
          </a:p>
          <a:p>
            <a:pPr defTabSz="182880">
              <a:buFont typeface="Wingdings" panose="05000000000000000000" pitchFamily="2" charset="2"/>
              <a:buChar char="Ø"/>
            </a:pPr>
            <a:r>
              <a:rPr lang="en-US" sz="4400" dirty="0">
                <a:solidFill>
                  <a:schemeClr val="bg1"/>
                </a:solidFill>
              </a:rPr>
              <a:t>The revised Missouri Uniform Crash Report and     	  		MOCARS will be implemented </a:t>
            </a:r>
            <a:r>
              <a:rPr lang="en-US" sz="4400" dirty="0">
                <a:solidFill>
                  <a:srgbClr val="FFFF00"/>
                </a:solidFill>
              </a:rPr>
              <a:t>January 1, 2024</a:t>
            </a:r>
            <a:r>
              <a:rPr lang="en-US" sz="4400" dirty="0">
                <a:solidFill>
                  <a:schemeClr val="bg1"/>
                </a:solidFill>
              </a:rPr>
              <a:t>.</a:t>
            </a:r>
          </a:p>
          <a:p>
            <a:pPr marL="0" indent="0" defTabSz="182880">
              <a:buNone/>
            </a:pPr>
            <a:endParaRPr lang="en-US" sz="3600" dirty="0">
              <a:solidFill>
                <a:schemeClr val="bg1"/>
              </a:solidFill>
            </a:endParaRPr>
          </a:p>
        </p:txBody>
      </p:sp>
      <p:cxnSp>
        <p:nvCxnSpPr>
          <p:cNvPr id="7" name="Straight Connector 6"/>
          <p:cNvCxnSpPr/>
          <p:nvPr/>
        </p:nvCxnSpPr>
        <p:spPr>
          <a:xfrm>
            <a:off x="204998" y="1184199"/>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0665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3933"/>
            <a:ext cx="10515600" cy="1040266"/>
          </a:xfrm>
        </p:spPr>
        <p:txBody>
          <a:bodyPr>
            <a:normAutofit/>
          </a:bodyPr>
          <a:lstStyle/>
          <a:p>
            <a:r>
              <a:rPr lang="en-US" sz="5400" dirty="0">
                <a:solidFill>
                  <a:schemeClr val="bg1"/>
                </a:solidFill>
              </a:rPr>
              <a:t>General Rules</a:t>
            </a:r>
          </a:p>
        </p:txBody>
      </p:sp>
      <p:sp>
        <p:nvSpPr>
          <p:cNvPr id="5" name="Content Placeholder 4"/>
          <p:cNvSpPr>
            <a:spLocks noGrp="1"/>
          </p:cNvSpPr>
          <p:nvPr>
            <p:ph idx="1"/>
          </p:nvPr>
        </p:nvSpPr>
        <p:spPr>
          <a:xfrm>
            <a:off x="0" y="1293142"/>
            <a:ext cx="12192000" cy="4807621"/>
          </a:xfrm>
        </p:spPr>
        <p:txBody>
          <a:bodyPr/>
          <a:lstStyle/>
          <a:p>
            <a:pPr marL="0" indent="0" defTabSz="182880">
              <a:buNone/>
            </a:pPr>
            <a:r>
              <a:rPr lang="en-US" sz="3600" dirty="0">
                <a:solidFill>
                  <a:schemeClr val="bg1"/>
                </a:solidFill>
              </a:rPr>
              <a:t>Pg. 7, item I. </a:t>
            </a:r>
            <a:r>
              <a:rPr lang="en-US" sz="3600" dirty="0">
                <a:solidFill>
                  <a:srgbClr val="FFFF00"/>
                </a:solidFill>
              </a:rPr>
              <a:t>Reporting Criteria</a:t>
            </a:r>
            <a:r>
              <a:rPr lang="en-US" sz="3600" dirty="0">
                <a:solidFill>
                  <a:schemeClr val="bg1"/>
                </a:solidFill>
              </a:rPr>
              <a:t>, changed item 2.g. from </a:t>
            </a:r>
            <a:r>
              <a:rPr lang="en-US" sz="3600" dirty="0">
                <a:solidFill>
                  <a:srgbClr val="FFFF00"/>
                </a:solidFill>
              </a:rPr>
              <a:t>Pedestrian </a:t>
            </a:r>
            <a:r>
              <a:rPr lang="en-US" sz="3600" dirty="0">
                <a:solidFill>
                  <a:schemeClr val="bg1"/>
                </a:solidFill>
              </a:rPr>
              <a:t>to </a:t>
            </a:r>
            <a:r>
              <a:rPr lang="en-US" sz="3600" dirty="0">
                <a:solidFill>
                  <a:srgbClr val="FFFF00"/>
                </a:solidFill>
              </a:rPr>
              <a:t>Non-motorist.</a:t>
            </a:r>
          </a:p>
        </p:txBody>
      </p:sp>
      <p:cxnSp>
        <p:nvCxnSpPr>
          <p:cNvPr id="7" name="Straight Connector 6"/>
          <p:cNvCxnSpPr/>
          <p:nvPr/>
        </p:nvCxnSpPr>
        <p:spPr>
          <a:xfrm>
            <a:off x="204998" y="1013511"/>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EE00A351-A91A-10BD-E535-E13428DECEA3}"/>
              </a:ext>
            </a:extLst>
          </p:cNvPr>
          <p:cNvPicPr>
            <a:picLocks noChangeAspect="1"/>
          </p:cNvPicPr>
          <p:nvPr/>
        </p:nvPicPr>
        <p:blipFill>
          <a:blip r:embed="rId2"/>
          <a:stretch>
            <a:fillRect/>
          </a:stretch>
        </p:blipFill>
        <p:spPr>
          <a:xfrm>
            <a:off x="1448182" y="2371725"/>
            <a:ext cx="8925635" cy="4486275"/>
          </a:xfrm>
          <a:prstGeom prst="rect">
            <a:avLst/>
          </a:prstGeom>
        </p:spPr>
      </p:pic>
      <p:sp>
        <p:nvSpPr>
          <p:cNvPr id="8" name="TextBox 7"/>
          <p:cNvSpPr txBox="1"/>
          <p:nvPr/>
        </p:nvSpPr>
        <p:spPr>
          <a:xfrm>
            <a:off x="2131708" y="5667636"/>
            <a:ext cx="1473201" cy="183065"/>
          </a:xfrm>
          <a:prstGeom prst="rect">
            <a:avLst/>
          </a:prstGeom>
          <a:noFill/>
          <a:ln w="34925">
            <a:solidFill>
              <a:srgbClr val="FF0000"/>
            </a:solidFill>
          </a:ln>
        </p:spPr>
        <p:txBody>
          <a:bodyPr wrap="square" rtlCol="0">
            <a:spAutoFit/>
          </a:bodyPr>
          <a:lstStyle/>
          <a:p>
            <a:endParaRPr lang="en-US" dirty="0"/>
          </a:p>
        </p:txBody>
      </p:sp>
    </p:spTree>
    <p:extLst>
      <p:ext uri="{BB962C8B-B14F-4D97-AF65-F5344CB8AC3E}">
        <p14:creationId xmlns:p14="http://schemas.microsoft.com/office/powerpoint/2010/main" val="24279712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91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4733" y="143933"/>
            <a:ext cx="11716743" cy="1404303"/>
          </a:xfrm>
        </p:spPr>
        <p:txBody>
          <a:bodyPr>
            <a:normAutofit fontScale="90000"/>
          </a:bodyPr>
          <a:lstStyle/>
          <a:p>
            <a:r>
              <a:rPr lang="en-US" sz="5400" dirty="0">
                <a:solidFill>
                  <a:schemeClr val="bg1"/>
                </a:solidFill>
              </a:rPr>
              <a:t>Glossary of General Terms &amp; Definitions Pg. 10</a:t>
            </a:r>
          </a:p>
        </p:txBody>
      </p:sp>
      <p:sp>
        <p:nvSpPr>
          <p:cNvPr id="5" name="Content Placeholder 4"/>
          <p:cNvSpPr>
            <a:spLocks noGrp="1"/>
          </p:cNvSpPr>
          <p:nvPr>
            <p:ph idx="1"/>
          </p:nvPr>
        </p:nvSpPr>
        <p:spPr>
          <a:xfrm>
            <a:off x="194733" y="1828800"/>
            <a:ext cx="11878734" cy="5088467"/>
          </a:xfrm>
        </p:spPr>
        <p:txBody>
          <a:bodyPr/>
          <a:lstStyle/>
          <a:p>
            <a:pPr>
              <a:buFont typeface="Wingdings" panose="05000000000000000000" pitchFamily="2" charset="2"/>
              <a:buChar char="Ø"/>
            </a:pPr>
            <a:r>
              <a:rPr lang="en-US" sz="4400" dirty="0">
                <a:solidFill>
                  <a:schemeClr val="bg1"/>
                </a:solidFill>
              </a:rPr>
              <a:t>  </a:t>
            </a:r>
            <a:r>
              <a:rPr lang="en-US" sz="4400" dirty="0">
                <a:solidFill>
                  <a:srgbClr val="FFFF00"/>
                </a:solidFill>
              </a:rPr>
              <a:t>ACTIVITY AREA </a:t>
            </a:r>
            <a:r>
              <a:rPr lang="en-US" sz="4400" dirty="0">
                <a:solidFill>
                  <a:schemeClr val="bg1"/>
                </a:solidFill>
              </a:rPr>
              <a:t>– New term. </a:t>
            </a:r>
          </a:p>
          <a:p>
            <a:pPr>
              <a:buFont typeface="Wingdings" panose="05000000000000000000" pitchFamily="2" charset="2"/>
              <a:buChar char="Ø"/>
            </a:pPr>
            <a:r>
              <a:rPr lang="en-US" sz="4400" dirty="0">
                <a:solidFill>
                  <a:schemeClr val="bg1"/>
                </a:solidFill>
              </a:rPr>
              <a:t>  </a:t>
            </a:r>
            <a:r>
              <a:rPr lang="en-US" sz="4400" dirty="0">
                <a:solidFill>
                  <a:srgbClr val="FFFF00"/>
                </a:solidFill>
              </a:rPr>
              <a:t>ADVANCED WARNING AREA </a:t>
            </a:r>
            <a:r>
              <a:rPr lang="en-US" sz="4400" dirty="0">
                <a:solidFill>
                  <a:schemeClr val="bg1"/>
                </a:solidFill>
              </a:rPr>
              <a:t>– New term.</a:t>
            </a:r>
          </a:p>
          <a:p>
            <a:pPr>
              <a:buFont typeface="Wingdings" panose="05000000000000000000" pitchFamily="2" charset="2"/>
              <a:buChar char="Ø"/>
            </a:pPr>
            <a:r>
              <a:rPr lang="en-US" sz="4400" dirty="0">
                <a:solidFill>
                  <a:schemeClr val="bg1"/>
                </a:solidFill>
              </a:rPr>
              <a:t>  </a:t>
            </a:r>
            <a:r>
              <a:rPr lang="en-US" sz="4400" dirty="0">
                <a:solidFill>
                  <a:srgbClr val="FFFF00"/>
                </a:solidFill>
              </a:rPr>
              <a:t>BICYCLE FACILITY </a:t>
            </a:r>
            <a:r>
              <a:rPr lang="en-US" sz="4400" dirty="0">
                <a:solidFill>
                  <a:schemeClr val="bg1"/>
                </a:solidFill>
              </a:rPr>
              <a:t>– New term.</a:t>
            </a:r>
          </a:p>
          <a:p>
            <a:pPr>
              <a:buFont typeface="Wingdings" panose="05000000000000000000" pitchFamily="2" charset="2"/>
              <a:buChar char="Ø"/>
            </a:pPr>
            <a:r>
              <a:rPr lang="en-US" sz="4400" dirty="0">
                <a:solidFill>
                  <a:schemeClr val="bg1"/>
                </a:solidFill>
              </a:rPr>
              <a:t>  </a:t>
            </a:r>
            <a:r>
              <a:rPr lang="en-US" sz="4400" dirty="0">
                <a:solidFill>
                  <a:srgbClr val="FFFF00"/>
                </a:solidFill>
              </a:rPr>
              <a:t>BICYCLE LANE </a:t>
            </a:r>
            <a:r>
              <a:rPr lang="en-US" sz="4400" dirty="0">
                <a:solidFill>
                  <a:schemeClr val="bg1"/>
                </a:solidFill>
              </a:rPr>
              <a:t>– New term.	</a:t>
            </a:r>
          </a:p>
          <a:p>
            <a:pPr defTabSz="182880">
              <a:buFont typeface="Wingdings" panose="05000000000000000000" pitchFamily="2" charset="2"/>
              <a:buChar char="Ø"/>
            </a:pPr>
            <a:r>
              <a:rPr lang="en-US" sz="4400" dirty="0">
                <a:solidFill>
                  <a:schemeClr val="bg1"/>
                </a:solidFill>
              </a:rPr>
              <a:t>  </a:t>
            </a:r>
            <a:r>
              <a:rPr lang="en-US" sz="4400" dirty="0">
                <a:solidFill>
                  <a:srgbClr val="FFFF00"/>
                </a:solidFill>
              </a:rPr>
              <a:t>DISABLING DAMAGE </a:t>
            </a:r>
            <a:r>
              <a:rPr lang="en-US" sz="4400" dirty="0">
                <a:solidFill>
                  <a:schemeClr val="bg1"/>
                </a:solidFill>
              </a:rPr>
              <a:t>– New term.</a:t>
            </a:r>
          </a:p>
          <a:p>
            <a:pPr defTabSz="182880">
              <a:buFont typeface="Wingdings" panose="05000000000000000000" pitchFamily="2" charset="2"/>
              <a:buChar char="Ø"/>
            </a:pPr>
            <a:r>
              <a:rPr lang="en-US" sz="4400" dirty="0">
                <a:solidFill>
                  <a:schemeClr val="bg1"/>
                </a:solidFill>
              </a:rPr>
              <a:t>  </a:t>
            </a:r>
            <a:r>
              <a:rPr lang="en-US" sz="4400" dirty="0">
                <a:solidFill>
                  <a:srgbClr val="FFFF00"/>
                </a:solidFill>
              </a:rPr>
              <a:t>DRIVER</a:t>
            </a:r>
            <a:r>
              <a:rPr lang="en-US" sz="4400" dirty="0">
                <a:solidFill>
                  <a:schemeClr val="bg1"/>
                </a:solidFill>
              </a:rPr>
              <a:t> – Revised to match MMUCC.</a:t>
            </a:r>
          </a:p>
          <a:p>
            <a:pPr marL="0" indent="0" defTabSz="182880">
              <a:buNone/>
            </a:pPr>
            <a:endParaRPr lang="en-US" dirty="0">
              <a:solidFill>
                <a:schemeClr val="bg1"/>
              </a:solidFill>
            </a:endParaRPr>
          </a:p>
        </p:txBody>
      </p:sp>
      <p:cxnSp>
        <p:nvCxnSpPr>
          <p:cNvPr id="7" name="Straight Connector 6"/>
          <p:cNvCxnSpPr/>
          <p:nvPr/>
        </p:nvCxnSpPr>
        <p:spPr>
          <a:xfrm>
            <a:off x="215263" y="1523960"/>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4524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flip="none" rotWithShape="1">
          <a:gsLst>
            <a:gs pos="96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7290" y="101730"/>
            <a:ext cx="11159067" cy="1393297"/>
          </a:xfrm>
        </p:spPr>
        <p:txBody>
          <a:bodyPr>
            <a:normAutofit/>
          </a:bodyPr>
          <a:lstStyle/>
          <a:p>
            <a:r>
              <a:rPr lang="en-US" sz="5400" dirty="0">
                <a:solidFill>
                  <a:schemeClr val="bg1"/>
                </a:solidFill>
              </a:rPr>
              <a:t>Glossary of General Terms &amp; Definitions</a:t>
            </a:r>
          </a:p>
        </p:txBody>
      </p:sp>
      <p:sp>
        <p:nvSpPr>
          <p:cNvPr id="5" name="Content Placeholder 4"/>
          <p:cNvSpPr>
            <a:spLocks noGrp="1"/>
          </p:cNvSpPr>
          <p:nvPr>
            <p:ph idx="1"/>
          </p:nvPr>
        </p:nvSpPr>
        <p:spPr>
          <a:xfrm>
            <a:off x="194733" y="1369342"/>
            <a:ext cx="11878734" cy="5547925"/>
          </a:xfrm>
        </p:spPr>
        <p:txBody>
          <a:bodyPr>
            <a:normAutofit lnSpcReduction="10000"/>
          </a:bodyPr>
          <a:lstStyle/>
          <a:p>
            <a:pPr defTabSz="182880">
              <a:buFont typeface="Wingdings" panose="05000000000000000000" pitchFamily="2" charset="2"/>
              <a:buChar char="Ø"/>
            </a:pPr>
            <a:r>
              <a:rPr lang="en-US" sz="4400" dirty="0">
                <a:solidFill>
                  <a:schemeClr val="bg1"/>
                </a:solidFill>
              </a:rPr>
              <a:t> 	</a:t>
            </a:r>
            <a:r>
              <a:rPr lang="en-US" sz="4400" dirty="0">
                <a:solidFill>
                  <a:srgbClr val="FFFF00"/>
                </a:solidFill>
              </a:rPr>
              <a:t>EMERGENCY REFERENCE MARKER (ERM) </a:t>
            </a:r>
            <a:r>
              <a:rPr lang="en-US" sz="4400" dirty="0">
                <a:solidFill>
                  <a:schemeClr val="bg1"/>
                </a:solidFill>
              </a:rPr>
              <a:t>– 			 			    			Modified the 	definition by removing “Only 									ERMs 	located on interstates 	can be used.”  </a:t>
            </a:r>
          </a:p>
          <a:p>
            <a:pPr defTabSz="182880">
              <a:buFont typeface="Wingdings" panose="05000000000000000000" pitchFamily="2" charset="2"/>
              <a:buChar char="Ø"/>
            </a:pPr>
            <a:r>
              <a:rPr lang="en-US" sz="4400" dirty="0">
                <a:solidFill>
                  <a:schemeClr val="bg1"/>
                </a:solidFill>
              </a:rPr>
              <a:t> 	</a:t>
            </a:r>
            <a:r>
              <a:rPr lang="en-US" sz="4400" dirty="0">
                <a:solidFill>
                  <a:srgbClr val="FFFF00"/>
                </a:solidFill>
              </a:rPr>
              <a:t>LEFT THE SCENE </a:t>
            </a:r>
            <a:r>
              <a:rPr lang="en-US" sz="4400" dirty="0">
                <a:solidFill>
                  <a:schemeClr val="bg1"/>
                </a:solidFill>
              </a:rPr>
              <a:t>– Removed the reference of a 					person commits the crime of leaving the scene 		   as well as the reference to Section 577.060, 					   	   RSMo.</a:t>
            </a:r>
          </a:p>
          <a:p>
            <a:pPr defTabSz="182880">
              <a:buFont typeface="Wingdings" panose="05000000000000000000" pitchFamily="2" charset="2"/>
              <a:buChar char="Ø"/>
            </a:pPr>
            <a:r>
              <a:rPr lang="en-US" sz="4400" dirty="0">
                <a:solidFill>
                  <a:schemeClr val="bg1"/>
                </a:solidFill>
              </a:rPr>
              <a:t>  </a:t>
            </a:r>
            <a:r>
              <a:rPr lang="en-US" sz="4400" dirty="0">
                <a:solidFill>
                  <a:srgbClr val="FFFF00"/>
                </a:solidFill>
              </a:rPr>
              <a:t>Motor Vehicle In Transport </a:t>
            </a:r>
            <a:r>
              <a:rPr lang="en-US" sz="4400" dirty="0">
                <a:solidFill>
                  <a:schemeClr val="bg1"/>
                </a:solidFill>
              </a:rPr>
              <a:t>– Revised definition  			by removing “in readiness for motion.”</a:t>
            </a:r>
          </a:p>
          <a:p>
            <a:pPr marL="0" indent="0" defTabSz="182880">
              <a:buNone/>
            </a:pPr>
            <a:endParaRPr lang="en-US" sz="3600" dirty="0">
              <a:solidFill>
                <a:schemeClr val="bg1"/>
              </a:solidFill>
            </a:endParaRPr>
          </a:p>
        </p:txBody>
      </p:sp>
      <p:cxnSp>
        <p:nvCxnSpPr>
          <p:cNvPr id="7" name="Straight Connector 6"/>
          <p:cNvCxnSpPr/>
          <p:nvPr/>
        </p:nvCxnSpPr>
        <p:spPr>
          <a:xfrm>
            <a:off x="129472" y="1184199"/>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044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flip="none" rotWithShape="1">
          <a:gsLst>
            <a:gs pos="90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4733" y="143933"/>
            <a:ext cx="11159067" cy="1393297"/>
          </a:xfrm>
        </p:spPr>
        <p:txBody>
          <a:bodyPr>
            <a:normAutofit/>
          </a:bodyPr>
          <a:lstStyle/>
          <a:p>
            <a:r>
              <a:rPr lang="en-US" sz="5400" dirty="0">
                <a:solidFill>
                  <a:schemeClr val="bg1"/>
                </a:solidFill>
              </a:rPr>
              <a:t>Glossary of General Terms &amp; Definitions</a:t>
            </a:r>
          </a:p>
        </p:txBody>
      </p:sp>
      <p:sp>
        <p:nvSpPr>
          <p:cNvPr id="5" name="Content Placeholder 4"/>
          <p:cNvSpPr>
            <a:spLocks noGrp="1"/>
          </p:cNvSpPr>
          <p:nvPr>
            <p:ph idx="1"/>
          </p:nvPr>
        </p:nvSpPr>
        <p:spPr>
          <a:xfrm>
            <a:off x="0" y="1369342"/>
            <a:ext cx="12073467" cy="5547925"/>
          </a:xfrm>
        </p:spPr>
        <p:txBody>
          <a:bodyPr>
            <a:normAutofit fontScale="77500" lnSpcReduction="20000"/>
          </a:bodyPr>
          <a:lstStyle/>
          <a:p>
            <a:pPr defTabSz="182880">
              <a:buFont typeface="Wingdings" panose="05000000000000000000" pitchFamily="2" charset="2"/>
              <a:buChar char="Ø"/>
            </a:pPr>
            <a:r>
              <a:rPr lang="en-US" sz="5700" dirty="0">
                <a:solidFill>
                  <a:schemeClr val="bg1"/>
                </a:solidFill>
              </a:rPr>
              <a:t>  </a:t>
            </a:r>
            <a:r>
              <a:rPr lang="en-US" sz="6000" dirty="0">
                <a:solidFill>
                  <a:srgbClr val="FFFF00"/>
                </a:solidFill>
              </a:rPr>
              <a:t>NON-MOTORIST</a:t>
            </a:r>
            <a:r>
              <a:rPr lang="en-US" sz="6000" dirty="0">
                <a:solidFill>
                  <a:schemeClr val="bg1"/>
                </a:solidFill>
              </a:rPr>
              <a:t> – </a:t>
            </a:r>
            <a:r>
              <a:rPr lang="en-US" sz="5700" dirty="0">
                <a:solidFill>
                  <a:schemeClr val="bg1"/>
                </a:solidFill>
              </a:rPr>
              <a:t>New term.</a:t>
            </a:r>
          </a:p>
          <a:p>
            <a:pPr defTabSz="182880">
              <a:buFont typeface="Wingdings" panose="05000000000000000000" pitchFamily="2" charset="2"/>
              <a:buChar char="Ø"/>
            </a:pPr>
            <a:r>
              <a:rPr lang="en-US" sz="5700" dirty="0">
                <a:solidFill>
                  <a:schemeClr val="bg1"/>
                </a:solidFill>
              </a:rPr>
              <a:t>  </a:t>
            </a:r>
            <a:r>
              <a:rPr lang="en-US" sz="5700" dirty="0">
                <a:solidFill>
                  <a:srgbClr val="FFFF00"/>
                </a:solidFill>
              </a:rPr>
              <a:t>NUMBER OF VEHICLES INVOLVED IN A CRASH </a:t>
            </a:r>
            <a:r>
              <a:rPr lang="en-US" sz="5700" dirty="0">
                <a:solidFill>
                  <a:schemeClr val="bg1"/>
                </a:solidFill>
              </a:rPr>
              <a:t>–   				Changed 	the definition to the number of motor 					vehicles and railway vehicles directly involved 							in the crash before the situation	stabilizes.  Also,       			clarified working motor vehicles are included   		  				when engaged in a harmful event with a       							    		 	separate motor vehicle in transport during the 				   unstabalized event(s). </a:t>
            </a:r>
          </a:p>
          <a:p>
            <a:pPr marL="0" indent="0" defTabSz="182880">
              <a:buNone/>
            </a:pPr>
            <a:r>
              <a:rPr lang="en-US" sz="5700" dirty="0">
                <a:solidFill>
                  <a:schemeClr val="bg1"/>
                </a:solidFill>
              </a:rPr>
              <a:t>  </a:t>
            </a:r>
          </a:p>
        </p:txBody>
      </p:sp>
      <p:cxnSp>
        <p:nvCxnSpPr>
          <p:cNvPr id="7" name="Straight Connector 6"/>
          <p:cNvCxnSpPr/>
          <p:nvPr/>
        </p:nvCxnSpPr>
        <p:spPr>
          <a:xfrm>
            <a:off x="129472" y="1184199"/>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9900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flip="none" rotWithShape="1">
          <a:gsLst>
            <a:gs pos="90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4733" y="143933"/>
            <a:ext cx="11159067" cy="1393297"/>
          </a:xfrm>
        </p:spPr>
        <p:txBody>
          <a:bodyPr>
            <a:normAutofit/>
          </a:bodyPr>
          <a:lstStyle/>
          <a:p>
            <a:r>
              <a:rPr lang="en-US" sz="5400" dirty="0">
                <a:solidFill>
                  <a:schemeClr val="bg1"/>
                </a:solidFill>
              </a:rPr>
              <a:t>Glossary of General Terms &amp; Definitions</a:t>
            </a:r>
          </a:p>
        </p:txBody>
      </p:sp>
      <p:sp>
        <p:nvSpPr>
          <p:cNvPr id="5" name="Content Placeholder 4"/>
          <p:cNvSpPr>
            <a:spLocks noGrp="1"/>
          </p:cNvSpPr>
          <p:nvPr>
            <p:ph idx="1"/>
          </p:nvPr>
        </p:nvSpPr>
        <p:spPr>
          <a:xfrm>
            <a:off x="0" y="1369342"/>
            <a:ext cx="12073467" cy="5547925"/>
          </a:xfrm>
        </p:spPr>
        <p:txBody>
          <a:bodyPr>
            <a:normAutofit fontScale="92500" lnSpcReduction="20000"/>
          </a:bodyPr>
          <a:lstStyle/>
          <a:p>
            <a:pPr defTabSz="182880">
              <a:buFont typeface="Wingdings" panose="05000000000000000000" pitchFamily="2" charset="2"/>
              <a:buChar char="Ø"/>
            </a:pPr>
            <a:r>
              <a:rPr lang="en-US" sz="4400" dirty="0">
                <a:solidFill>
                  <a:schemeClr val="bg1"/>
                </a:solidFill>
              </a:rPr>
              <a:t> </a:t>
            </a:r>
            <a:r>
              <a:rPr lang="en-US" sz="4400" dirty="0">
                <a:solidFill>
                  <a:srgbClr val="FFFF00"/>
                </a:solidFill>
              </a:rPr>
              <a:t>OTHER NON-MOTORIST </a:t>
            </a:r>
            <a:r>
              <a:rPr lang="en-US" sz="4400" dirty="0">
                <a:solidFill>
                  <a:schemeClr val="bg1"/>
                </a:solidFill>
              </a:rPr>
              <a:t>– New term.</a:t>
            </a:r>
          </a:p>
          <a:p>
            <a:pPr defTabSz="182880">
              <a:buFont typeface="Wingdings" panose="05000000000000000000" pitchFamily="2" charset="2"/>
              <a:buChar char="Ø"/>
            </a:pPr>
            <a:r>
              <a:rPr lang="en-US" sz="4400" dirty="0">
                <a:solidFill>
                  <a:schemeClr val="bg1"/>
                </a:solidFill>
              </a:rPr>
              <a:t> </a:t>
            </a:r>
            <a:r>
              <a:rPr lang="en-US" sz="4400" dirty="0">
                <a:solidFill>
                  <a:srgbClr val="FFFF00"/>
                </a:solidFill>
              </a:rPr>
              <a:t>OTHER TRANSPORT DEVICE </a:t>
            </a:r>
            <a:r>
              <a:rPr lang="en-US" sz="4400" dirty="0">
                <a:solidFill>
                  <a:schemeClr val="bg1"/>
                </a:solidFill>
              </a:rPr>
              <a:t>-  Several changes, 						see 	definition.</a:t>
            </a:r>
          </a:p>
          <a:p>
            <a:pPr defTabSz="182880">
              <a:buFont typeface="Wingdings" panose="05000000000000000000" pitchFamily="2" charset="2"/>
              <a:buChar char="Ø"/>
            </a:pPr>
            <a:r>
              <a:rPr lang="en-US" sz="4400" dirty="0">
                <a:solidFill>
                  <a:schemeClr val="bg1"/>
                </a:solidFill>
              </a:rPr>
              <a:t> </a:t>
            </a:r>
            <a:r>
              <a:rPr lang="en-US" sz="4400" dirty="0">
                <a:solidFill>
                  <a:srgbClr val="FFFF00"/>
                </a:solidFill>
              </a:rPr>
              <a:t>PEDALCYCLE</a:t>
            </a:r>
            <a:r>
              <a:rPr lang="en-US" sz="4400" dirty="0">
                <a:solidFill>
                  <a:schemeClr val="bg1"/>
                </a:solidFill>
              </a:rPr>
              <a:t> – Revised definition.</a:t>
            </a:r>
          </a:p>
          <a:p>
            <a:pPr defTabSz="182880">
              <a:buFont typeface="Wingdings" panose="05000000000000000000" pitchFamily="2" charset="2"/>
              <a:buChar char="Ø"/>
            </a:pPr>
            <a:r>
              <a:rPr lang="en-US" sz="4400" dirty="0">
                <a:solidFill>
                  <a:schemeClr val="bg1"/>
                </a:solidFill>
              </a:rPr>
              <a:t> </a:t>
            </a:r>
            <a:r>
              <a:rPr lang="en-US" sz="4400" dirty="0">
                <a:solidFill>
                  <a:srgbClr val="FFFF00"/>
                </a:solidFill>
              </a:rPr>
              <a:t>PEDALCYCLIST</a:t>
            </a:r>
            <a:r>
              <a:rPr lang="en-US" sz="4400" dirty="0">
                <a:solidFill>
                  <a:schemeClr val="bg1"/>
                </a:solidFill>
              </a:rPr>
              <a:t> – New term.</a:t>
            </a:r>
          </a:p>
          <a:p>
            <a:pPr defTabSz="182880">
              <a:buFont typeface="Wingdings" panose="05000000000000000000" pitchFamily="2" charset="2"/>
              <a:buChar char="Ø"/>
            </a:pPr>
            <a:r>
              <a:rPr lang="en-US" sz="4400" dirty="0">
                <a:solidFill>
                  <a:schemeClr val="bg1"/>
                </a:solidFill>
              </a:rPr>
              <a:t> </a:t>
            </a:r>
            <a:r>
              <a:rPr lang="en-US" sz="4400" dirty="0">
                <a:solidFill>
                  <a:srgbClr val="FFFF00"/>
                </a:solidFill>
              </a:rPr>
              <a:t>PROPERTY DAMAGE (PDO) </a:t>
            </a:r>
            <a:r>
              <a:rPr lang="en-US" sz="4400" dirty="0">
                <a:solidFill>
                  <a:schemeClr val="bg1"/>
                </a:solidFill>
              </a:rPr>
              <a:t>– New term.</a:t>
            </a:r>
          </a:p>
          <a:p>
            <a:pPr defTabSz="182880">
              <a:buFont typeface="Wingdings" panose="05000000000000000000" pitchFamily="2" charset="2"/>
              <a:buChar char="Ø"/>
            </a:pPr>
            <a:r>
              <a:rPr lang="en-US" sz="4400" dirty="0">
                <a:solidFill>
                  <a:schemeClr val="bg1"/>
                </a:solidFill>
              </a:rPr>
              <a:t> </a:t>
            </a:r>
            <a:r>
              <a:rPr lang="en-US" sz="4400" dirty="0">
                <a:solidFill>
                  <a:srgbClr val="FFFF00"/>
                </a:solidFill>
              </a:rPr>
              <a:t>ROADSIDE </a:t>
            </a:r>
            <a:r>
              <a:rPr lang="en-US" sz="4400" dirty="0">
                <a:solidFill>
                  <a:schemeClr val="bg1"/>
                </a:solidFill>
              </a:rPr>
              <a:t>– New term.</a:t>
            </a:r>
          </a:p>
          <a:p>
            <a:pPr marL="0" indent="0" defTabSz="182880">
              <a:buNone/>
            </a:pPr>
            <a:endParaRPr lang="en-US" sz="4400" dirty="0">
              <a:solidFill>
                <a:schemeClr val="bg1"/>
              </a:solidFill>
            </a:endParaRPr>
          </a:p>
          <a:p>
            <a:pPr marL="0" indent="0" defTabSz="182880">
              <a:buNone/>
            </a:pPr>
            <a:r>
              <a:rPr lang="en-US" sz="5700" dirty="0">
                <a:solidFill>
                  <a:schemeClr val="bg1"/>
                </a:solidFill>
              </a:rPr>
              <a:t> </a:t>
            </a:r>
          </a:p>
        </p:txBody>
      </p:sp>
      <p:cxnSp>
        <p:nvCxnSpPr>
          <p:cNvPr id="7" name="Straight Connector 6"/>
          <p:cNvCxnSpPr/>
          <p:nvPr/>
        </p:nvCxnSpPr>
        <p:spPr>
          <a:xfrm>
            <a:off x="129472" y="1184199"/>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0726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flip="none" rotWithShape="1">
          <a:gsLst>
            <a:gs pos="89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4733" y="143933"/>
            <a:ext cx="11159067" cy="1393297"/>
          </a:xfrm>
        </p:spPr>
        <p:txBody>
          <a:bodyPr>
            <a:normAutofit/>
          </a:bodyPr>
          <a:lstStyle/>
          <a:p>
            <a:r>
              <a:rPr lang="en-US" sz="5400" dirty="0">
                <a:solidFill>
                  <a:schemeClr val="bg1"/>
                </a:solidFill>
              </a:rPr>
              <a:t>Glossary of General Terms &amp; Definitions</a:t>
            </a:r>
          </a:p>
        </p:txBody>
      </p:sp>
      <p:sp>
        <p:nvSpPr>
          <p:cNvPr id="5" name="Content Placeholder 4"/>
          <p:cNvSpPr>
            <a:spLocks noGrp="1"/>
          </p:cNvSpPr>
          <p:nvPr>
            <p:ph idx="1"/>
          </p:nvPr>
        </p:nvSpPr>
        <p:spPr>
          <a:xfrm>
            <a:off x="194733" y="1369342"/>
            <a:ext cx="11878734" cy="5547925"/>
          </a:xfrm>
        </p:spPr>
        <p:txBody>
          <a:bodyPr>
            <a:normAutofit/>
          </a:bodyPr>
          <a:lstStyle/>
          <a:p>
            <a:pPr defTabSz="182880">
              <a:buFont typeface="Wingdings" panose="05000000000000000000" pitchFamily="2" charset="2"/>
              <a:buChar char="Ø"/>
            </a:pPr>
            <a:r>
              <a:rPr lang="en-US" sz="4400" dirty="0">
                <a:solidFill>
                  <a:schemeClr val="bg1"/>
                </a:solidFill>
              </a:rPr>
              <a:t> </a:t>
            </a:r>
            <a:r>
              <a:rPr lang="en-US" sz="4400" dirty="0">
                <a:solidFill>
                  <a:srgbClr val="FFFF00"/>
                </a:solidFill>
              </a:rPr>
              <a:t>SAFETY DEVICE </a:t>
            </a:r>
            <a:r>
              <a:rPr lang="en-US" sz="4400" dirty="0">
                <a:solidFill>
                  <a:schemeClr val="bg1"/>
                </a:solidFill>
              </a:rPr>
              <a:t>– Changed the previous 							   				reference of 	pedestrian to non-motorist.</a:t>
            </a:r>
          </a:p>
          <a:p>
            <a:pPr defTabSz="182880">
              <a:buFont typeface="Wingdings" panose="05000000000000000000" pitchFamily="2" charset="2"/>
              <a:buChar char="Ø"/>
            </a:pPr>
            <a:r>
              <a:rPr lang="en-US" sz="4400" dirty="0">
                <a:solidFill>
                  <a:schemeClr val="bg1"/>
                </a:solidFill>
              </a:rPr>
              <a:t>  </a:t>
            </a:r>
            <a:r>
              <a:rPr lang="en-US" sz="4400" dirty="0">
                <a:solidFill>
                  <a:srgbClr val="FFFF00"/>
                </a:solidFill>
              </a:rPr>
              <a:t>SHARED-USE PATH OR TRAIL </a:t>
            </a:r>
            <a:r>
              <a:rPr lang="en-US" sz="4400" dirty="0">
                <a:solidFill>
                  <a:schemeClr val="bg1"/>
                </a:solidFill>
              </a:rPr>
              <a:t>– New term.</a:t>
            </a:r>
          </a:p>
          <a:p>
            <a:pPr defTabSz="182880">
              <a:buFont typeface="Wingdings" panose="05000000000000000000" pitchFamily="2" charset="2"/>
              <a:buChar char="Ø"/>
            </a:pPr>
            <a:r>
              <a:rPr lang="en-US" sz="4400" dirty="0">
                <a:solidFill>
                  <a:schemeClr val="bg1"/>
                </a:solidFill>
              </a:rPr>
              <a:t>  </a:t>
            </a:r>
            <a:r>
              <a:rPr lang="en-US" sz="4400" dirty="0">
                <a:solidFill>
                  <a:srgbClr val="FFFF00"/>
                </a:solidFill>
              </a:rPr>
              <a:t>VEHICLE</a:t>
            </a:r>
            <a:r>
              <a:rPr lang="en-US" sz="4400" dirty="0">
                <a:solidFill>
                  <a:schemeClr val="bg1"/>
                </a:solidFill>
              </a:rPr>
              <a:t> – Changed to any motor vehicle or 								railway vehicle.</a:t>
            </a:r>
          </a:p>
          <a:p>
            <a:pPr defTabSz="182880">
              <a:buFont typeface="Wingdings" panose="05000000000000000000" pitchFamily="2" charset="2"/>
              <a:buChar char="Ø"/>
            </a:pPr>
            <a:r>
              <a:rPr lang="en-US" sz="4400" dirty="0">
                <a:solidFill>
                  <a:schemeClr val="bg1"/>
                </a:solidFill>
              </a:rPr>
              <a:t>  </a:t>
            </a:r>
            <a:r>
              <a:rPr lang="en-US" sz="4400" dirty="0">
                <a:solidFill>
                  <a:srgbClr val="FFFF00"/>
                </a:solidFill>
              </a:rPr>
              <a:t>WORK ZONE-RELATED </a:t>
            </a:r>
            <a:r>
              <a:rPr lang="en-US" sz="4400" dirty="0">
                <a:solidFill>
                  <a:schemeClr val="bg1"/>
                </a:solidFill>
              </a:rPr>
              <a:t>– New term.</a:t>
            </a:r>
          </a:p>
        </p:txBody>
      </p:sp>
      <p:cxnSp>
        <p:nvCxnSpPr>
          <p:cNvPr id="7" name="Straight Connector 6"/>
          <p:cNvCxnSpPr/>
          <p:nvPr/>
        </p:nvCxnSpPr>
        <p:spPr>
          <a:xfrm>
            <a:off x="129472" y="1184199"/>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3086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flip="none" rotWithShape="1">
          <a:gsLst>
            <a:gs pos="93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400" dirty="0">
                <a:solidFill>
                  <a:schemeClr val="bg1"/>
                </a:solidFill>
              </a:rPr>
              <a:t>Section 1 – GENERAL CRASH INFORMATION</a:t>
            </a:r>
          </a:p>
        </p:txBody>
      </p:sp>
      <p:sp>
        <p:nvSpPr>
          <p:cNvPr id="3" name="Content Placeholder 2"/>
          <p:cNvSpPr>
            <a:spLocks noGrp="1"/>
          </p:cNvSpPr>
          <p:nvPr>
            <p:ph idx="1"/>
          </p:nvPr>
        </p:nvSpPr>
        <p:spPr>
          <a:xfrm>
            <a:off x="110067" y="2007763"/>
            <a:ext cx="11777133" cy="5205835"/>
          </a:xfrm>
        </p:spPr>
        <p:txBody>
          <a:bodyPr/>
          <a:lstStyle/>
          <a:p>
            <a:pPr marL="0" indent="0">
              <a:buNone/>
            </a:pPr>
            <a:r>
              <a:rPr lang="en-US" sz="4000" dirty="0">
                <a:solidFill>
                  <a:schemeClr val="bg1"/>
                </a:solidFill>
              </a:rPr>
              <a:t>Pg. 28, item h., </a:t>
            </a:r>
            <a:r>
              <a:rPr lang="en-US" sz="4000" dirty="0">
                <a:solidFill>
                  <a:srgbClr val="FFFF00"/>
                </a:solidFill>
              </a:rPr>
              <a:t>NO. VEH. INVOLVED </a:t>
            </a:r>
            <a:r>
              <a:rPr lang="en-US" sz="4000" dirty="0">
                <a:solidFill>
                  <a:schemeClr val="bg1"/>
                </a:solidFill>
              </a:rPr>
              <a:t>– The number of motor vehicles as well as </a:t>
            </a:r>
            <a:r>
              <a:rPr lang="en-US" sz="4000" dirty="0">
                <a:solidFill>
                  <a:srgbClr val="FFFF00"/>
                </a:solidFill>
              </a:rPr>
              <a:t>railway vehicles </a:t>
            </a:r>
            <a:r>
              <a:rPr lang="en-US" sz="4000" dirty="0">
                <a:solidFill>
                  <a:schemeClr val="bg1"/>
                </a:solidFill>
              </a:rPr>
              <a:t>directly involved in a motor vehicle crash before the situation stabilizes.  </a:t>
            </a:r>
            <a:r>
              <a:rPr lang="en-US" sz="4000" dirty="0">
                <a:solidFill>
                  <a:srgbClr val="FFFF00"/>
                </a:solidFill>
              </a:rPr>
              <a:t>Working motor vehicles are included when engaged in a harmful event with a separate motor vehicle “in transport.”  </a:t>
            </a:r>
            <a:r>
              <a:rPr lang="en-US" sz="4000" dirty="0">
                <a:solidFill>
                  <a:schemeClr val="bg1"/>
                </a:solidFill>
              </a:rPr>
              <a:t>Any subsequent contact after the situation stabilizes constitutes a separate crash. </a:t>
            </a:r>
          </a:p>
          <a:p>
            <a:pPr marL="0" indent="0">
              <a:buNone/>
            </a:pPr>
            <a:endParaRPr lang="en-US" sz="4000" dirty="0"/>
          </a:p>
          <a:p>
            <a:endParaRPr lang="en-US" dirty="0"/>
          </a:p>
          <a:p>
            <a:endParaRPr lang="en-US" dirty="0"/>
          </a:p>
          <a:p>
            <a:endParaRPr lang="en-US" dirty="0"/>
          </a:p>
          <a:p>
            <a:endParaRPr lang="en-US" dirty="0"/>
          </a:p>
          <a:p>
            <a:endParaRPr lang="en-US" dirty="0"/>
          </a:p>
          <a:p>
            <a:endParaRPr lang="en-US" dirty="0"/>
          </a:p>
          <a:p>
            <a:pPr marL="914400" lvl="2" indent="0">
              <a:buNone/>
            </a:pPr>
            <a:endParaRPr lang="en-US" dirty="0"/>
          </a:p>
        </p:txBody>
      </p:sp>
      <p:cxnSp>
        <p:nvCxnSpPr>
          <p:cNvPr id="4" name="Straight Connector 3"/>
          <p:cNvCxnSpPr/>
          <p:nvPr/>
        </p:nvCxnSpPr>
        <p:spPr>
          <a:xfrm>
            <a:off x="204998" y="1733880"/>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78739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flip="none" rotWithShape="1">
          <a:gsLst>
            <a:gs pos="96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2" y="1982565"/>
            <a:ext cx="12191998" cy="2657951"/>
          </a:xfrm>
          <a:prstGeom prst="rect">
            <a:avLst/>
          </a:prstGeom>
        </p:spPr>
      </p:pic>
      <p:sp>
        <p:nvSpPr>
          <p:cNvPr id="2" name="Title 1"/>
          <p:cNvSpPr>
            <a:spLocks noGrp="1"/>
          </p:cNvSpPr>
          <p:nvPr>
            <p:ph type="title"/>
          </p:nvPr>
        </p:nvSpPr>
        <p:spPr/>
        <p:txBody>
          <a:bodyPr>
            <a:noAutofit/>
          </a:bodyPr>
          <a:lstStyle/>
          <a:p>
            <a:r>
              <a:rPr lang="en-US" sz="5400" dirty="0">
                <a:solidFill>
                  <a:schemeClr val="bg1"/>
                </a:solidFill>
              </a:rPr>
              <a:t>Section 1 – GENERAL CRASH INFORMATION</a:t>
            </a:r>
          </a:p>
        </p:txBody>
      </p:sp>
      <p:sp>
        <p:nvSpPr>
          <p:cNvPr id="3" name="Content Placeholder 2"/>
          <p:cNvSpPr>
            <a:spLocks noGrp="1"/>
          </p:cNvSpPr>
          <p:nvPr>
            <p:ph idx="1"/>
          </p:nvPr>
        </p:nvSpPr>
        <p:spPr>
          <a:xfrm>
            <a:off x="1" y="1982565"/>
            <a:ext cx="12192000" cy="5315902"/>
          </a:xfrm>
        </p:spPr>
        <p:txBody>
          <a:bodyPr>
            <a:normAutofit/>
          </a:bodyPr>
          <a:lstStyle/>
          <a:p>
            <a:endParaRPr lang="en-US" dirty="0"/>
          </a:p>
          <a:p>
            <a:pPr>
              <a:buFont typeface="Wingdings" panose="05000000000000000000" pitchFamily="2" charset="2"/>
              <a:buChar char="Ø"/>
            </a:pPr>
            <a:endParaRPr lang="en-US" sz="4400" dirty="0">
              <a:solidFill>
                <a:schemeClr val="bg1"/>
              </a:solidFill>
            </a:endParaRPr>
          </a:p>
          <a:p>
            <a:pPr marL="0" indent="0">
              <a:buNone/>
            </a:pPr>
            <a:endParaRPr lang="en-US" sz="4400" dirty="0">
              <a:solidFill>
                <a:schemeClr val="bg1"/>
              </a:solidFill>
            </a:endParaRPr>
          </a:p>
          <a:p>
            <a:pPr>
              <a:buFont typeface="Wingdings" panose="05000000000000000000" pitchFamily="2" charset="2"/>
              <a:buChar char="Ø"/>
            </a:pPr>
            <a:endParaRPr lang="en-US" sz="4400" dirty="0">
              <a:solidFill>
                <a:schemeClr val="bg1"/>
              </a:solidFill>
            </a:endParaRPr>
          </a:p>
          <a:p>
            <a:pPr defTabSz="182880">
              <a:buFont typeface="Wingdings" panose="05000000000000000000" pitchFamily="2" charset="2"/>
              <a:buChar char="Ø"/>
            </a:pPr>
            <a:r>
              <a:rPr lang="en-US" sz="4800" dirty="0">
                <a:solidFill>
                  <a:schemeClr val="bg1"/>
                </a:solidFill>
              </a:rPr>
              <a:t>Pgs. 28 &amp; 29, items o. and p., added fields </a:t>
            </a:r>
            <a:r>
              <a:rPr lang="en-US" sz="4800" dirty="0">
                <a:solidFill>
                  <a:srgbClr val="FFFF00"/>
                </a:solidFill>
              </a:rPr>
              <a:t>DATE OF RDWY. CLEAR </a:t>
            </a:r>
            <a:r>
              <a:rPr lang="en-US" sz="4800" dirty="0">
                <a:solidFill>
                  <a:schemeClr val="bg1"/>
                </a:solidFill>
              </a:rPr>
              <a:t>and </a:t>
            </a:r>
            <a:r>
              <a:rPr lang="en-US" sz="4800" dirty="0">
                <a:solidFill>
                  <a:srgbClr val="FFFF00"/>
                </a:solidFill>
              </a:rPr>
              <a:t>TIME OF RDWY. CLEAR</a:t>
            </a:r>
            <a:r>
              <a:rPr lang="en-US" sz="4800" dirty="0">
                <a:solidFill>
                  <a:schemeClr val="bg1"/>
                </a:solidFill>
              </a:rPr>
              <a:t>.  (From MMUCC)</a:t>
            </a:r>
          </a:p>
          <a:p>
            <a:endParaRPr lang="en-US" dirty="0"/>
          </a:p>
          <a:p>
            <a:endParaRPr lang="en-US" dirty="0"/>
          </a:p>
          <a:p>
            <a:endParaRPr lang="en-US" dirty="0"/>
          </a:p>
          <a:p>
            <a:endParaRPr lang="en-US" dirty="0"/>
          </a:p>
          <a:p>
            <a:endParaRPr lang="en-US" dirty="0"/>
          </a:p>
          <a:p>
            <a:endParaRPr lang="en-US" dirty="0"/>
          </a:p>
          <a:p>
            <a:endParaRPr lang="en-US" dirty="0"/>
          </a:p>
          <a:p>
            <a:pPr marL="914400" lvl="2" indent="0">
              <a:buNone/>
            </a:pPr>
            <a:endParaRPr lang="en-US" dirty="0"/>
          </a:p>
        </p:txBody>
      </p:sp>
      <p:cxnSp>
        <p:nvCxnSpPr>
          <p:cNvPr id="4" name="Straight Connector 3"/>
          <p:cNvCxnSpPr/>
          <p:nvPr/>
        </p:nvCxnSpPr>
        <p:spPr>
          <a:xfrm>
            <a:off x="204998" y="1733880"/>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790689" y="4080446"/>
            <a:ext cx="3108960" cy="560070"/>
          </a:xfrm>
          <a:prstGeom prst="rect">
            <a:avLst/>
          </a:prstGeom>
          <a:noFill/>
          <a:ln w="44450">
            <a:solidFill>
              <a:srgbClr val="FF0000"/>
            </a:solidFill>
          </a:ln>
        </p:spPr>
        <p:txBody>
          <a:bodyPr wrap="square" rtlCol="0">
            <a:spAutoFit/>
          </a:bodyPr>
          <a:lstStyle/>
          <a:p>
            <a:endParaRPr lang="en-US" dirty="0"/>
          </a:p>
        </p:txBody>
      </p:sp>
    </p:spTree>
    <p:extLst>
      <p:ext uri="{BB962C8B-B14F-4D97-AF65-F5344CB8AC3E}">
        <p14:creationId xmlns:p14="http://schemas.microsoft.com/office/powerpoint/2010/main" val="40681158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flip="none" rotWithShape="1">
          <a:gsLst>
            <a:gs pos="92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400" dirty="0">
                <a:solidFill>
                  <a:schemeClr val="bg1"/>
                </a:solidFill>
              </a:rPr>
              <a:t>Section 1 – GENERAL CRASH INFORMATION: CRASH TYPE</a:t>
            </a:r>
          </a:p>
        </p:txBody>
      </p:sp>
      <p:sp>
        <p:nvSpPr>
          <p:cNvPr id="3" name="Content Placeholder 2"/>
          <p:cNvSpPr>
            <a:spLocks noGrp="1"/>
          </p:cNvSpPr>
          <p:nvPr>
            <p:ph idx="1"/>
          </p:nvPr>
        </p:nvSpPr>
        <p:spPr>
          <a:xfrm>
            <a:off x="287867" y="2168631"/>
            <a:ext cx="11699135" cy="4351338"/>
          </a:xfrm>
        </p:spPr>
        <p:txBody>
          <a:bodyPr>
            <a:normAutofit lnSpcReduction="10000"/>
          </a:bodyPr>
          <a:lstStyle/>
          <a:p>
            <a:pPr>
              <a:buFont typeface="Wingdings" panose="05000000000000000000" pitchFamily="2" charset="2"/>
              <a:buChar char="Ø"/>
            </a:pPr>
            <a:r>
              <a:rPr lang="en-US" sz="3600" dirty="0">
                <a:solidFill>
                  <a:schemeClr val="bg1"/>
                </a:solidFill>
              </a:rPr>
              <a:t>   </a:t>
            </a:r>
            <a:r>
              <a:rPr lang="en-US" sz="4400" dirty="0">
                <a:solidFill>
                  <a:schemeClr val="bg1"/>
                </a:solidFill>
              </a:rPr>
              <a:t>Pg. 29, item ii., 4., </a:t>
            </a:r>
            <a:r>
              <a:rPr lang="en-US" sz="4400" dirty="0">
                <a:solidFill>
                  <a:srgbClr val="FFFF00"/>
                </a:solidFill>
              </a:rPr>
              <a:t>Jackknife </a:t>
            </a:r>
            <a:r>
              <a:rPr lang="en-US" sz="4400" dirty="0">
                <a:solidFill>
                  <a:schemeClr val="bg1"/>
                </a:solidFill>
              </a:rPr>
              <a:t>– Modified the 	                                          	definition.</a:t>
            </a:r>
          </a:p>
          <a:p>
            <a:pPr defTabSz="182880">
              <a:buFont typeface="Wingdings" panose="05000000000000000000" pitchFamily="2" charset="2"/>
              <a:buChar char="Ø"/>
            </a:pPr>
            <a:r>
              <a:rPr lang="en-US" sz="4400" dirty="0">
                <a:solidFill>
                  <a:schemeClr val="bg1"/>
                </a:solidFill>
              </a:rPr>
              <a:t>  Pg. 29, item ii., 5., </a:t>
            </a:r>
            <a:r>
              <a:rPr lang="en-US" sz="4400" dirty="0">
                <a:solidFill>
                  <a:srgbClr val="FFFF00"/>
                </a:solidFill>
              </a:rPr>
              <a:t>Fell / Jumped From M/V </a:t>
            </a:r>
            <a:r>
              <a:rPr lang="en-US" sz="4400" dirty="0">
                <a:solidFill>
                  <a:schemeClr val="bg1"/>
                </a:solidFill>
              </a:rPr>
              <a:t>– 						Modified the definition. </a:t>
            </a:r>
          </a:p>
          <a:p>
            <a:pPr defTabSz="182880">
              <a:buFont typeface="Wingdings" panose="05000000000000000000" pitchFamily="2" charset="2"/>
              <a:buChar char="Ø"/>
            </a:pPr>
            <a:r>
              <a:rPr lang="en-US" sz="4400" dirty="0">
                <a:solidFill>
                  <a:schemeClr val="bg1"/>
                </a:solidFill>
              </a:rPr>
              <a:t>  Pg. 29, item ii., 6., </a:t>
            </a:r>
            <a:r>
              <a:rPr lang="en-US" sz="4400" dirty="0">
                <a:solidFill>
                  <a:srgbClr val="FFFF00"/>
                </a:solidFill>
              </a:rPr>
              <a:t>Cargo / Equipment Loss / 							Shift </a:t>
            </a:r>
            <a:r>
              <a:rPr lang="en-US" sz="4400" dirty="0">
                <a:solidFill>
                  <a:schemeClr val="bg1"/>
                </a:solidFill>
              </a:rPr>
              <a:t>– Clarified that occupants are not 										      			considered cargo.</a:t>
            </a:r>
          </a:p>
          <a:p>
            <a:pPr marL="0" indent="0" defTabSz="182880">
              <a:buNone/>
            </a:pPr>
            <a:endParaRPr lang="en-US" sz="4400" dirty="0"/>
          </a:p>
          <a:p>
            <a:endParaRPr lang="en-US" dirty="0"/>
          </a:p>
          <a:p>
            <a:endParaRPr lang="en-US" dirty="0"/>
          </a:p>
          <a:p>
            <a:endParaRPr lang="en-US" dirty="0"/>
          </a:p>
          <a:p>
            <a:endParaRPr lang="en-US" dirty="0"/>
          </a:p>
          <a:p>
            <a:pPr marL="914400" lvl="2" indent="0">
              <a:buNone/>
            </a:pPr>
            <a:endParaRPr lang="en-US" dirty="0"/>
          </a:p>
        </p:txBody>
      </p:sp>
      <p:cxnSp>
        <p:nvCxnSpPr>
          <p:cNvPr id="4" name="Straight Connector 3"/>
          <p:cNvCxnSpPr/>
          <p:nvPr/>
        </p:nvCxnSpPr>
        <p:spPr>
          <a:xfrm>
            <a:off x="204998" y="1733880"/>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2145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flip="none" rotWithShape="1">
          <a:gsLst>
            <a:gs pos="92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0" y="1926337"/>
            <a:ext cx="12192000" cy="3121152"/>
          </a:xfrm>
          <a:prstGeom prst="rect">
            <a:avLst/>
          </a:prstGeom>
        </p:spPr>
      </p:pic>
      <p:sp>
        <p:nvSpPr>
          <p:cNvPr id="2" name="Title 1"/>
          <p:cNvSpPr>
            <a:spLocks noGrp="1"/>
          </p:cNvSpPr>
          <p:nvPr>
            <p:ph type="title"/>
          </p:nvPr>
        </p:nvSpPr>
        <p:spPr>
          <a:xfrm>
            <a:off x="750013" y="365125"/>
            <a:ext cx="11322121" cy="1325563"/>
          </a:xfrm>
        </p:spPr>
        <p:txBody>
          <a:bodyPr>
            <a:noAutofit/>
          </a:bodyPr>
          <a:lstStyle/>
          <a:p>
            <a:r>
              <a:rPr lang="en-US" sz="5400" dirty="0">
                <a:solidFill>
                  <a:schemeClr val="bg1"/>
                </a:solidFill>
              </a:rPr>
              <a:t>Section 1 – GENERAL CRASH INFORMATION: CRASH TYPE</a:t>
            </a:r>
          </a:p>
        </p:txBody>
      </p:sp>
      <p:sp>
        <p:nvSpPr>
          <p:cNvPr id="3" name="Content Placeholder 2"/>
          <p:cNvSpPr>
            <a:spLocks noGrp="1"/>
          </p:cNvSpPr>
          <p:nvPr>
            <p:ph idx="1"/>
          </p:nvPr>
        </p:nvSpPr>
        <p:spPr>
          <a:xfrm>
            <a:off x="59267" y="1801348"/>
            <a:ext cx="12012867" cy="5056652"/>
          </a:xfrm>
        </p:spPr>
        <p:txBody>
          <a:bodyPr>
            <a:normAutofit fontScale="77500" lnSpcReduction="20000"/>
          </a:bodyPr>
          <a:lstStyle/>
          <a:p>
            <a:pPr marL="0" indent="0" defTabSz="182880">
              <a:buNone/>
            </a:pPr>
            <a:endParaRPr lang="en-US" sz="4400" dirty="0">
              <a:solidFill>
                <a:schemeClr val="bg1"/>
              </a:solidFill>
            </a:endParaRPr>
          </a:p>
          <a:p>
            <a:pPr marL="0" indent="0" defTabSz="182880">
              <a:buNone/>
            </a:pPr>
            <a:endParaRPr lang="en-US" sz="4400" dirty="0">
              <a:solidFill>
                <a:schemeClr val="bg1"/>
              </a:solidFill>
            </a:endParaRPr>
          </a:p>
          <a:p>
            <a:pPr marL="0" indent="0" defTabSz="182880">
              <a:buNone/>
            </a:pPr>
            <a:endParaRPr lang="en-US" sz="4400" dirty="0">
              <a:solidFill>
                <a:schemeClr val="bg1"/>
              </a:solidFill>
            </a:endParaRPr>
          </a:p>
          <a:p>
            <a:pPr marL="0" indent="0" defTabSz="182880">
              <a:buNone/>
            </a:pPr>
            <a:endParaRPr lang="en-US" sz="4400" dirty="0">
              <a:solidFill>
                <a:schemeClr val="bg1"/>
              </a:solidFill>
            </a:endParaRPr>
          </a:p>
          <a:p>
            <a:pPr marL="0" indent="0" defTabSz="182880">
              <a:buNone/>
            </a:pPr>
            <a:endParaRPr lang="en-US" sz="4400" dirty="0">
              <a:solidFill>
                <a:schemeClr val="bg1"/>
              </a:solidFill>
            </a:endParaRPr>
          </a:p>
          <a:p>
            <a:pPr marL="0" indent="0" defTabSz="182880">
              <a:buNone/>
            </a:pPr>
            <a:endParaRPr lang="en-US" sz="4400" dirty="0">
              <a:solidFill>
                <a:schemeClr val="bg1"/>
              </a:solidFill>
            </a:endParaRPr>
          </a:p>
          <a:p>
            <a:pPr marL="0" indent="0" defTabSz="182880">
              <a:buNone/>
            </a:pPr>
            <a:endParaRPr lang="en-US" sz="4400" dirty="0">
              <a:solidFill>
                <a:schemeClr val="bg1"/>
              </a:solidFill>
            </a:endParaRPr>
          </a:p>
          <a:p>
            <a:pPr marL="0" indent="0" defTabSz="182880">
              <a:buNone/>
            </a:pPr>
            <a:r>
              <a:rPr lang="en-US" sz="5700" dirty="0">
                <a:solidFill>
                  <a:schemeClr val="bg1"/>
                </a:solidFill>
              </a:rPr>
              <a:t>Pg. 30, item 8., </a:t>
            </a:r>
            <a:r>
              <a:rPr lang="en-US" sz="5700" dirty="0">
                <a:solidFill>
                  <a:srgbClr val="FFFF00"/>
                </a:solidFill>
              </a:rPr>
              <a:t>Thrown / Falling Object  </a:t>
            </a:r>
            <a:r>
              <a:rPr lang="en-US" sz="5700" dirty="0">
                <a:solidFill>
                  <a:schemeClr val="bg1"/>
                </a:solidFill>
              </a:rPr>
              <a:t>- New attribute and definition. (From MMUCC)</a:t>
            </a:r>
          </a:p>
          <a:p>
            <a:pPr marL="0" indent="0" defTabSz="182880">
              <a:buNone/>
            </a:pPr>
            <a:r>
              <a:rPr lang="en-US" sz="5200" dirty="0">
                <a:solidFill>
                  <a:schemeClr val="bg1"/>
                </a:solidFill>
              </a:rPr>
              <a:t> </a:t>
            </a:r>
            <a:endParaRPr lang="en-US" sz="5200" dirty="0"/>
          </a:p>
          <a:p>
            <a:endParaRPr lang="en-US" dirty="0"/>
          </a:p>
          <a:p>
            <a:endParaRPr lang="en-US" dirty="0"/>
          </a:p>
          <a:p>
            <a:endParaRPr lang="en-US" dirty="0"/>
          </a:p>
          <a:p>
            <a:endParaRPr lang="en-US" dirty="0"/>
          </a:p>
          <a:p>
            <a:pPr marL="914400" lvl="2" indent="0">
              <a:buNone/>
            </a:pPr>
            <a:endParaRPr lang="en-US" dirty="0"/>
          </a:p>
        </p:txBody>
      </p:sp>
      <p:cxnSp>
        <p:nvCxnSpPr>
          <p:cNvPr id="4" name="Straight Connector 3"/>
          <p:cNvCxnSpPr/>
          <p:nvPr/>
        </p:nvCxnSpPr>
        <p:spPr>
          <a:xfrm>
            <a:off x="204998" y="1733880"/>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2797112" y="4564184"/>
            <a:ext cx="1230038" cy="371226"/>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812700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flip="none" rotWithShape="1">
          <a:gsLst>
            <a:gs pos="92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400" dirty="0">
                <a:solidFill>
                  <a:schemeClr val="bg1"/>
                </a:solidFill>
              </a:rPr>
              <a:t>Section 1 – GENERAL CRASH INFORMATION: CRASH TYPE</a:t>
            </a:r>
          </a:p>
        </p:txBody>
      </p:sp>
      <p:sp>
        <p:nvSpPr>
          <p:cNvPr id="3" name="Content Placeholder 2"/>
          <p:cNvSpPr>
            <a:spLocks noGrp="1"/>
          </p:cNvSpPr>
          <p:nvPr>
            <p:ph idx="1"/>
          </p:nvPr>
        </p:nvSpPr>
        <p:spPr>
          <a:xfrm>
            <a:off x="287867" y="2168631"/>
            <a:ext cx="11699135" cy="4351338"/>
          </a:xfrm>
        </p:spPr>
        <p:txBody>
          <a:bodyPr/>
          <a:lstStyle/>
          <a:p>
            <a:pPr>
              <a:buFont typeface="Wingdings" panose="05000000000000000000" pitchFamily="2" charset="2"/>
              <a:buChar char="Ø"/>
            </a:pPr>
            <a:r>
              <a:rPr lang="en-US" sz="3600" dirty="0">
                <a:solidFill>
                  <a:schemeClr val="bg1"/>
                </a:solidFill>
              </a:rPr>
              <a:t>   </a:t>
            </a:r>
            <a:r>
              <a:rPr lang="en-US" sz="4400" dirty="0">
                <a:solidFill>
                  <a:schemeClr val="bg1"/>
                </a:solidFill>
              </a:rPr>
              <a:t>Pgs. 30 &amp; 31, item iii., 2., </a:t>
            </a:r>
            <a:r>
              <a:rPr lang="en-US" sz="4400" dirty="0">
                <a:solidFill>
                  <a:srgbClr val="FFFF00"/>
                </a:solidFill>
              </a:rPr>
              <a:t>Pedalcycle </a:t>
            </a:r>
            <a:r>
              <a:rPr lang="en-US" sz="4400" dirty="0">
                <a:solidFill>
                  <a:schemeClr val="bg1"/>
                </a:solidFill>
              </a:rPr>
              <a:t>– Modified                                  the definition.</a:t>
            </a:r>
          </a:p>
          <a:p>
            <a:pPr defTabSz="182880">
              <a:buFont typeface="Wingdings" panose="05000000000000000000" pitchFamily="2" charset="2"/>
              <a:buChar char="Ø"/>
            </a:pPr>
            <a:endParaRPr lang="en-US" sz="4400" dirty="0"/>
          </a:p>
          <a:p>
            <a:endParaRPr lang="en-US" dirty="0"/>
          </a:p>
          <a:p>
            <a:endParaRPr lang="en-US" dirty="0"/>
          </a:p>
          <a:p>
            <a:endParaRPr lang="en-US" dirty="0"/>
          </a:p>
          <a:p>
            <a:endParaRPr lang="en-US" dirty="0"/>
          </a:p>
          <a:p>
            <a:pPr marL="914400" lvl="2" indent="0">
              <a:buNone/>
            </a:pPr>
            <a:endParaRPr lang="en-US" dirty="0"/>
          </a:p>
        </p:txBody>
      </p:sp>
      <p:cxnSp>
        <p:nvCxnSpPr>
          <p:cNvPr id="4" name="Straight Connector 3"/>
          <p:cNvCxnSpPr/>
          <p:nvPr/>
        </p:nvCxnSpPr>
        <p:spPr>
          <a:xfrm>
            <a:off x="204998" y="1733880"/>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7742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400" dirty="0">
                <a:solidFill>
                  <a:schemeClr val="bg1"/>
                </a:solidFill>
              </a:rPr>
              <a:t>Section 1 – GENERAL CRASH INFORMATION: CRASH TYPE</a:t>
            </a:r>
          </a:p>
        </p:txBody>
      </p:sp>
      <p:sp>
        <p:nvSpPr>
          <p:cNvPr id="3" name="Content Placeholder 2"/>
          <p:cNvSpPr>
            <a:spLocks noGrp="1"/>
          </p:cNvSpPr>
          <p:nvPr>
            <p:ph idx="1"/>
          </p:nvPr>
        </p:nvSpPr>
        <p:spPr>
          <a:xfrm>
            <a:off x="287867" y="2168631"/>
            <a:ext cx="11836400" cy="4351338"/>
          </a:xfrm>
        </p:spPr>
        <p:txBody>
          <a:bodyPr/>
          <a:lstStyle/>
          <a:p>
            <a:pPr marL="0" indent="0">
              <a:buNone/>
            </a:pPr>
            <a:r>
              <a:rPr lang="en-US" sz="4400" dirty="0">
                <a:solidFill>
                  <a:schemeClr val="bg1"/>
                </a:solidFill>
              </a:rPr>
              <a:t>Pg. 30, item iii., 1., </a:t>
            </a:r>
            <a:r>
              <a:rPr lang="en-US" sz="4400" dirty="0">
                <a:solidFill>
                  <a:srgbClr val="FFFF00"/>
                </a:solidFill>
              </a:rPr>
              <a:t>Animal</a:t>
            </a:r>
            <a:r>
              <a:rPr lang="en-US" sz="4400" dirty="0">
                <a:solidFill>
                  <a:schemeClr val="bg1"/>
                </a:solidFill>
              </a:rPr>
              <a:t> – This includes only </a:t>
            </a:r>
            <a:r>
              <a:rPr lang="en-US" sz="4400" dirty="0">
                <a:solidFill>
                  <a:srgbClr val="FFFF00"/>
                </a:solidFill>
              </a:rPr>
              <a:t>live</a:t>
            </a:r>
            <a:r>
              <a:rPr lang="en-US" sz="4400" dirty="0">
                <a:solidFill>
                  <a:schemeClr val="bg1"/>
                </a:solidFill>
              </a:rPr>
              <a:t> animals.  </a:t>
            </a:r>
            <a:r>
              <a:rPr lang="en-US" sz="4400" dirty="0">
                <a:solidFill>
                  <a:srgbClr val="FFFF00"/>
                </a:solidFill>
              </a:rPr>
              <a:t>Dead animals are considered “other objects.”  </a:t>
            </a:r>
            <a:r>
              <a:rPr lang="en-US" sz="4400" dirty="0">
                <a:solidFill>
                  <a:schemeClr val="bg1"/>
                </a:solidFill>
              </a:rPr>
              <a:t>An animal being ridden or an animal drawn conveyance with a person(s) is considered an </a:t>
            </a:r>
            <a:r>
              <a:rPr lang="en-US" sz="4400" dirty="0">
                <a:solidFill>
                  <a:srgbClr val="FFFF00"/>
                </a:solidFill>
              </a:rPr>
              <a:t>“other non-motorist.” </a:t>
            </a:r>
            <a:r>
              <a:rPr lang="en-US" sz="4400" dirty="0">
                <a:solidFill>
                  <a:schemeClr val="bg1"/>
                </a:solidFill>
              </a:rPr>
              <a:t> </a:t>
            </a:r>
            <a:r>
              <a:rPr lang="en-US" sz="4400" dirty="0">
                <a:solidFill>
                  <a:srgbClr val="FFFF00"/>
                </a:solidFill>
              </a:rPr>
              <a:t>An animal drawn conveyance not occupied by a person(s) is considered an “other object.”  </a:t>
            </a:r>
          </a:p>
          <a:p>
            <a:endParaRPr lang="en-US" dirty="0"/>
          </a:p>
          <a:p>
            <a:endParaRPr lang="en-US" dirty="0"/>
          </a:p>
          <a:p>
            <a:endParaRPr lang="en-US" dirty="0"/>
          </a:p>
          <a:p>
            <a:endParaRPr lang="en-US" dirty="0"/>
          </a:p>
          <a:p>
            <a:pPr marL="914400" lvl="2" indent="0">
              <a:buNone/>
            </a:pPr>
            <a:endParaRPr lang="en-US" dirty="0"/>
          </a:p>
        </p:txBody>
      </p:sp>
      <p:cxnSp>
        <p:nvCxnSpPr>
          <p:cNvPr id="4" name="Straight Connector 3"/>
          <p:cNvCxnSpPr/>
          <p:nvPr/>
        </p:nvCxnSpPr>
        <p:spPr>
          <a:xfrm>
            <a:off x="204998" y="1733880"/>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6298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flip="none" rotWithShape="1">
          <a:gsLst>
            <a:gs pos="91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a:srcRect t="1037" b="2963"/>
          <a:stretch/>
        </p:blipFill>
        <p:spPr>
          <a:xfrm>
            <a:off x="0" y="1920240"/>
            <a:ext cx="12192000" cy="2194560"/>
          </a:xfrm>
          <a:prstGeom prst="rect">
            <a:avLst/>
          </a:prstGeom>
        </p:spPr>
      </p:pic>
      <p:sp>
        <p:nvSpPr>
          <p:cNvPr id="2" name="Title 1"/>
          <p:cNvSpPr>
            <a:spLocks noGrp="1"/>
          </p:cNvSpPr>
          <p:nvPr>
            <p:ph type="title"/>
          </p:nvPr>
        </p:nvSpPr>
        <p:spPr>
          <a:xfrm>
            <a:off x="838200" y="166526"/>
            <a:ext cx="10515600" cy="1325563"/>
          </a:xfrm>
        </p:spPr>
        <p:txBody>
          <a:bodyPr>
            <a:noAutofit/>
          </a:bodyPr>
          <a:lstStyle/>
          <a:p>
            <a:r>
              <a:rPr lang="en-US" sz="5400" dirty="0">
                <a:solidFill>
                  <a:schemeClr val="bg1"/>
                </a:solidFill>
              </a:rPr>
              <a:t>Section 1 – GENERAL CRASH INFORMATION: CRASH TYPE</a:t>
            </a:r>
          </a:p>
        </p:txBody>
      </p:sp>
      <p:sp>
        <p:nvSpPr>
          <p:cNvPr id="3" name="Content Placeholder 2"/>
          <p:cNvSpPr>
            <a:spLocks noGrp="1"/>
          </p:cNvSpPr>
          <p:nvPr>
            <p:ph idx="1"/>
          </p:nvPr>
        </p:nvSpPr>
        <p:spPr>
          <a:xfrm>
            <a:off x="0" y="2252133"/>
            <a:ext cx="12192000" cy="4605866"/>
          </a:xfrm>
        </p:spPr>
        <p:txBody>
          <a:bodyPr>
            <a:normAutofit fontScale="62500" lnSpcReduction="20000"/>
          </a:bodyPr>
          <a:lstStyle/>
          <a:p>
            <a:pPr marL="0" indent="0" defTabSz="182880">
              <a:buNone/>
            </a:pPr>
            <a:endParaRPr lang="en-US" sz="4000" dirty="0">
              <a:solidFill>
                <a:schemeClr val="bg1"/>
              </a:solidFill>
            </a:endParaRPr>
          </a:p>
          <a:p>
            <a:pPr marL="0" indent="0" defTabSz="182880">
              <a:buNone/>
            </a:pPr>
            <a:endParaRPr lang="en-US" sz="4000" dirty="0">
              <a:solidFill>
                <a:schemeClr val="bg1"/>
              </a:solidFill>
            </a:endParaRPr>
          </a:p>
          <a:p>
            <a:pPr marL="0" indent="0" defTabSz="182880">
              <a:buNone/>
            </a:pPr>
            <a:endParaRPr lang="en-US" sz="4000" dirty="0">
              <a:solidFill>
                <a:schemeClr val="bg1"/>
              </a:solidFill>
            </a:endParaRPr>
          </a:p>
          <a:p>
            <a:pPr marL="0" indent="0" defTabSz="182880">
              <a:buNone/>
            </a:pPr>
            <a:endParaRPr lang="en-US" sz="4000" dirty="0">
              <a:solidFill>
                <a:schemeClr val="bg1"/>
              </a:solidFill>
            </a:endParaRPr>
          </a:p>
          <a:p>
            <a:pPr marL="0" indent="0" defTabSz="182880">
              <a:buNone/>
            </a:pPr>
            <a:endParaRPr lang="en-US" sz="4000" dirty="0">
              <a:solidFill>
                <a:schemeClr val="bg1"/>
              </a:solidFill>
            </a:endParaRPr>
          </a:p>
          <a:p>
            <a:pPr marL="0" indent="0" defTabSz="182880">
              <a:buNone/>
            </a:pPr>
            <a:endParaRPr lang="en-US" sz="4800" dirty="0">
              <a:solidFill>
                <a:schemeClr val="bg1"/>
              </a:solidFill>
            </a:endParaRPr>
          </a:p>
          <a:p>
            <a:pPr marL="0" indent="0" defTabSz="182880">
              <a:buNone/>
            </a:pPr>
            <a:r>
              <a:rPr lang="en-US" sz="7000" dirty="0">
                <a:solidFill>
                  <a:schemeClr val="bg1"/>
                </a:solidFill>
              </a:rPr>
              <a:t>Pg. 33, item 6., </a:t>
            </a:r>
            <a:r>
              <a:rPr lang="en-US" sz="7000" dirty="0">
                <a:solidFill>
                  <a:srgbClr val="FFFF00"/>
                </a:solidFill>
              </a:rPr>
              <a:t>Struck by Falling, Shifting Cargo or Anything Set in Motion by Motor Vehicle </a:t>
            </a:r>
            <a:r>
              <a:rPr lang="en-US" sz="7000" dirty="0">
                <a:solidFill>
                  <a:schemeClr val="bg1"/>
                </a:solidFill>
              </a:rPr>
              <a:t>- New attribute value and definition. (From MMUCC.) </a:t>
            </a:r>
          </a:p>
          <a:p>
            <a:pPr marL="0" indent="0" defTabSz="182880">
              <a:buNone/>
            </a:pPr>
            <a:r>
              <a:rPr lang="en-US" sz="4800" dirty="0">
                <a:solidFill>
                  <a:schemeClr val="bg1"/>
                </a:solidFill>
              </a:rPr>
              <a:t> </a:t>
            </a:r>
            <a:endParaRPr lang="en-US" sz="4800" dirty="0"/>
          </a:p>
          <a:p>
            <a:endParaRPr lang="en-US" dirty="0"/>
          </a:p>
          <a:p>
            <a:endParaRPr lang="en-US" dirty="0"/>
          </a:p>
          <a:p>
            <a:endParaRPr lang="en-US" dirty="0"/>
          </a:p>
          <a:p>
            <a:endParaRPr lang="en-US" dirty="0"/>
          </a:p>
          <a:p>
            <a:pPr marL="914400" lvl="2" indent="0">
              <a:buNone/>
            </a:pPr>
            <a:endParaRPr lang="en-US" dirty="0"/>
          </a:p>
        </p:txBody>
      </p:sp>
      <p:cxnSp>
        <p:nvCxnSpPr>
          <p:cNvPr id="4" name="Straight Connector 3"/>
          <p:cNvCxnSpPr/>
          <p:nvPr/>
        </p:nvCxnSpPr>
        <p:spPr>
          <a:xfrm>
            <a:off x="204998" y="1526517"/>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5252383" y="2624668"/>
            <a:ext cx="1537884" cy="1202266"/>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614583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flip="none" rotWithShape="1">
          <a:gsLst>
            <a:gs pos="95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a:srcRect t="1037" b="2963"/>
          <a:stretch/>
        </p:blipFill>
        <p:spPr>
          <a:xfrm>
            <a:off x="0" y="1920240"/>
            <a:ext cx="12192000" cy="2194560"/>
          </a:xfrm>
          <a:prstGeom prst="rect">
            <a:avLst/>
          </a:prstGeom>
        </p:spPr>
      </p:pic>
      <p:sp>
        <p:nvSpPr>
          <p:cNvPr id="2" name="Title 1"/>
          <p:cNvSpPr>
            <a:spLocks noGrp="1"/>
          </p:cNvSpPr>
          <p:nvPr>
            <p:ph type="title"/>
          </p:nvPr>
        </p:nvSpPr>
        <p:spPr>
          <a:xfrm>
            <a:off x="838200" y="166526"/>
            <a:ext cx="10515600" cy="1325563"/>
          </a:xfrm>
        </p:spPr>
        <p:txBody>
          <a:bodyPr>
            <a:noAutofit/>
          </a:bodyPr>
          <a:lstStyle/>
          <a:p>
            <a:r>
              <a:rPr lang="en-US" sz="5400" dirty="0">
                <a:solidFill>
                  <a:schemeClr val="bg1"/>
                </a:solidFill>
              </a:rPr>
              <a:t>Section 1 – GENERAL CRASH INFORMATION: CRASH TYPE</a:t>
            </a:r>
          </a:p>
        </p:txBody>
      </p:sp>
      <p:sp>
        <p:nvSpPr>
          <p:cNvPr id="3" name="Content Placeholder 2"/>
          <p:cNvSpPr>
            <a:spLocks noGrp="1"/>
          </p:cNvSpPr>
          <p:nvPr>
            <p:ph idx="1"/>
          </p:nvPr>
        </p:nvSpPr>
        <p:spPr>
          <a:xfrm>
            <a:off x="0" y="2252133"/>
            <a:ext cx="12192000" cy="4605866"/>
          </a:xfrm>
        </p:spPr>
        <p:txBody>
          <a:bodyPr>
            <a:normAutofit/>
          </a:bodyPr>
          <a:lstStyle/>
          <a:p>
            <a:pPr marL="0" indent="0" defTabSz="182880">
              <a:buNone/>
            </a:pPr>
            <a:endParaRPr lang="en-US" sz="4000" dirty="0">
              <a:solidFill>
                <a:schemeClr val="bg1"/>
              </a:solidFill>
            </a:endParaRPr>
          </a:p>
          <a:p>
            <a:pPr marL="0" indent="0" defTabSz="182880">
              <a:buNone/>
            </a:pPr>
            <a:endParaRPr lang="en-US" sz="4000" dirty="0">
              <a:solidFill>
                <a:schemeClr val="bg1"/>
              </a:solidFill>
            </a:endParaRPr>
          </a:p>
          <a:p>
            <a:pPr marL="0" indent="0" defTabSz="182880">
              <a:buNone/>
            </a:pPr>
            <a:endParaRPr lang="en-US" sz="4000" dirty="0">
              <a:solidFill>
                <a:schemeClr val="bg1"/>
              </a:solidFill>
            </a:endParaRPr>
          </a:p>
          <a:p>
            <a:pPr marL="0" indent="0" defTabSz="182880">
              <a:buNone/>
            </a:pPr>
            <a:r>
              <a:rPr lang="en-US" sz="4400" dirty="0">
                <a:solidFill>
                  <a:schemeClr val="bg1"/>
                </a:solidFill>
              </a:rPr>
              <a:t>Pg. 33 &amp; 34, item 9., </a:t>
            </a:r>
            <a:r>
              <a:rPr lang="en-US" sz="4400" dirty="0">
                <a:solidFill>
                  <a:srgbClr val="FFFF00"/>
                </a:solidFill>
              </a:rPr>
              <a:t>Parked Motor Vehicle </a:t>
            </a:r>
            <a:r>
              <a:rPr lang="en-US" sz="4400" dirty="0">
                <a:solidFill>
                  <a:schemeClr val="bg1"/>
                </a:solidFill>
              </a:rPr>
              <a:t>– Revised example “iv.” … a truck stopped at the exit to a gas station and waiting to enter the roadway.</a:t>
            </a:r>
          </a:p>
          <a:p>
            <a:pPr marL="0" indent="0" defTabSz="182880">
              <a:buNone/>
            </a:pPr>
            <a:endParaRPr lang="en-US" sz="4800" dirty="0"/>
          </a:p>
          <a:p>
            <a:endParaRPr lang="en-US" dirty="0"/>
          </a:p>
          <a:p>
            <a:endParaRPr lang="en-US" dirty="0"/>
          </a:p>
          <a:p>
            <a:endParaRPr lang="en-US" dirty="0"/>
          </a:p>
          <a:p>
            <a:endParaRPr lang="en-US" dirty="0"/>
          </a:p>
          <a:p>
            <a:pPr marL="914400" lvl="2" indent="0">
              <a:buNone/>
            </a:pPr>
            <a:endParaRPr lang="en-US" dirty="0"/>
          </a:p>
        </p:txBody>
      </p:sp>
      <p:cxnSp>
        <p:nvCxnSpPr>
          <p:cNvPr id="4" name="Straight Connector 3"/>
          <p:cNvCxnSpPr/>
          <p:nvPr/>
        </p:nvCxnSpPr>
        <p:spPr>
          <a:xfrm>
            <a:off x="204998" y="1526517"/>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6814055" y="2928135"/>
            <a:ext cx="1590206" cy="359595"/>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244122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4594348"/>
            <a:ext cx="12192000" cy="2263652"/>
          </a:xfrm>
          <a:prstGeom prst="rect">
            <a:avLst/>
          </a:prstGeom>
        </p:spPr>
      </p:pic>
      <p:sp>
        <p:nvSpPr>
          <p:cNvPr id="2" name="Title 1"/>
          <p:cNvSpPr>
            <a:spLocks noGrp="1"/>
          </p:cNvSpPr>
          <p:nvPr>
            <p:ph type="title"/>
          </p:nvPr>
        </p:nvSpPr>
        <p:spPr>
          <a:xfrm>
            <a:off x="838200" y="166526"/>
            <a:ext cx="10515600" cy="1325563"/>
          </a:xfrm>
        </p:spPr>
        <p:txBody>
          <a:bodyPr>
            <a:noAutofit/>
          </a:bodyPr>
          <a:lstStyle/>
          <a:p>
            <a:r>
              <a:rPr lang="en-US" sz="5400" dirty="0">
                <a:solidFill>
                  <a:schemeClr val="bg1"/>
                </a:solidFill>
              </a:rPr>
              <a:t>Section 1 – GENERAL CRASH INFORMATION: CRASH TYPE</a:t>
            </a:r>
          </a:p>
        </p:txBody>
      </p:sp>
      <p:sp>
        <p:nvSpPr>
          <p:cNvPr id="3" name="Content Placeholder 2"/>
          <p:cNvSpPr>
            <a:spLocks noGrp="1"/>
          </p:cNvSpPr>
          <p:nvPr>
            <p:ph idx="1"/>
          </p:nvPr>
        </p:nvSpPr>
        <p:spPr>
          <a:xfrm>
            <a:off x="110067" y="1698809"/>
            <a:ext cx="11785600" cy="4351338"/>
          </a:xfrm>
        </p:spPr>
        <p:txBody>
          <a:bodyPr/>
          <a:lstStyle/>
          <a:p>
            <a:pPr marL="0" indent="0" defTabSz="182880">
              <a:buNone/>
            </a:pPr>
            <a:r>
              <a:rPr lang="en-US" sz="4000" dirty="0">
                <a:solidFill>
                  <a:schemeClr val="bg1"/>
                </a:solidFill>
              </a:rPr>
              <a:t>In regard to Crash Type – Collision Involving, we removed “</a:t>
            </a:r>
            <a:r>
              <a:rPr lang="en-US" sz="4000" dirty="0">
                <a:solidFill>
                  <a:srgbClr val="FFFF00"/>
                </a:solidFill>
              </a:rPr>
              <a:t>Animal Drawn Veh. / Animal Ridden Trans</a:t>
            </a:r>
            <a:r>
              <a:rPr lang="en-US" sz="4000" dirty="0">
                <a:solidFill>
                  <a:schemeClr val="bg1"/>
                </a:solidFill>
              </a:rPr>
              <a:t>.  When these are involved in a motor vehicle crash as the first harmful event, they will now be classified as </a:t>
            </a:r>
            <a:r>
              <a:rPr lang="en-US" sz="4000" dirty="0">
                <a:solidFill>
                  <a:srgbClr val="FFFF00"/>
                </a:solidFill>
              </a:rPr>
              <a:t>“Other Non-Motorist</a:t>
            </a:r>
            <a:r>
              <a:rPr lang="en-US" sz="4000" dirty="0">
                <a:solidFill>
                  <a:schemeClr val="bg1"/>
                </a:solidFill>
              </a:rPr>
              <a:t>.”   </a:t>
            </a:r>
            <a:endParaRPr lang="en-US" sz="4000" dirty="0"/>
          </a:p>
          <a:p>
            <a:endParaRPr lang="en-US" dirty="0"/>
          </a:p>
          <a:p>
            <a:endParaRPr lang="en-US" dirty="0"/>
          </a:p>
          <a:p>
            <a:endParaRPr lang="en-US" dirty="0"/>
          </a:p>
          <a:p>
            <a:endParaRPr lang="en-US" dirty="0"/>
          </a:p>
          <a:p>
            <a:pPr marL="914400" lvl="2" indent="0">
              <a:buNone/>
            </a:pPr>
            <a:endParaRPr lang="en-US" dirty="0"/>
          </a:p>
        </p:txBody>
      </p:sp>
      <p:cxnSp>
        <p:nvCxnSpPr>
          <p:cNvPr id="4" name="Straight Connector 3"/>
          <p:cNvCxnSpPr/>
          <p:nvPr/>
        </p:nvCxnSpPr>
        <p:spPr>
          <a:xfrm>
            <a:off x="204998" y="1526517"/>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6790267" y="6286890"/>
            <a:ext cx="1464056" cy="334366"/>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475672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flip="none" rotWithShape="1">
          <a:gsLst>
            <a:gs pos="91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6526"/>
            <a:ext cx="10515600" cy="1325563"/>
          </a:xfrm>
        </p:spPr>
        <p:txBody>
          <a:bodyPr>
            <a:noAutofit/>
          </a:bodyPr>
          <a:lstStyle/>
          <a:p>
            <a:r>
              <a:rPr lang="en-US" sz="5400" dirty="0">
                <a:solidFill>
                  <a:schemeClr val="bg1"/>
                </a:solidFill>
              </a:rPr>
              <a:t>Section 1 – GENERAL CRASH INFORMATION: CRASH TYPE</a:t>
            </a:r>
          </a:p>
        </p:txBody>
      </p:sp>
      <p:sp>
        <p:nvSpPr>
          <p:cNvPr id="3" name="Content Placeholder 2"/>
          <p:cNvSpPr>
            <a:spLocks noGrp="1"/>
          </p:cNvSpPr>
          <p:nvPr>
            <p:ph idx="1"/>
          </p:nvPr>
        </p:nvSpPr>
        <p:spPr>
          <a:xfrm>
            <a:off x="110066" y="1955800"/>
            <a:ext cx="11984397" cy="4902199"/>
          </a:xfrm>
        </p:spPr>
        <p:txBody>
          <a:bodyPr>
            <a:normAutofit fontScale="77500" lnSpcReduction="20000"/>
          </a:bodyPr>
          <a:lstStyle/>
          <a:p>
            <a:pPr marL="0" indent="0" defTabSz="182880">
              <a:buNone/>
            </a:pPr>
            <a:endParaRPr lang="en-US" sz="4800" dirty="0">
              <a:solidFill>
                <a:schemeClr val="bg1"/>
              </a:solidFill>
            </a:endParaRPr>
          </a:p>
          <a:p>
            <a:pPr marL="0" indent="0" defTabSz="182880">
              <a:buNone/>
            </a:pPr>
            <a:endParaRPr lang="en-US" sz="4800" dirty="0">
              <a:solidFill>
                <a:schemeClr val="bg1"/>
              </a:solidFill>
            </a:endParaRPr>
          </a:p>
          <a:p>
            <a:pPr marL="0" indent="0" defTabSz="182880">
              <a:buNone/>
            </a:pPr>
            <a:endParaRPr lang="en-US" sz="4800" dirty="0">
              <a:solidFill>
                <a:schemeClr val="bg1"/>
              </a:solidFill>
            </a:endParaRPr>
          </a:p>
          <a:p>
            <a:pPr marL="0" indent="0" defTabSz="182880">
              <a:buNone/>
            </a:pPr>
            <a:endParaRPr lang="en-US" sz="4800" dirty="0">
              <a:solidFill>
                <a:schemeClr val="bg1"/>
              </a:solidFill>
            </a:endParaRPr>
          </a:p>
          <a:p>
            <a:pPr marL="0" indent="0" defTabSz="182880">
              <a:buNone/>
            </a:pPr>
            <a:endParaRPr lang="en-US" sz="4800" dirty="0">
              <a:solidFill>
                <a:schemeClr val="bg1"/>
              </a:solidFill>
            </a:endParaRPr>
          </a:p>
          <a:p>
            <a:pPr marL="0" indent="0" defTabSz="182880">
              <a:buNone/>
            </a:pPr>
            <a:endParaRPr lang="en-US" sz="4800" dirty="0">
              <a:solidFill>
                <a:schemeClr val="bg1"/>
              </a:solidFill>
            </a:endParaRPr>
          </a:p>
          <a:p>
            <a:pPr marL="0" indent="0" defTabSz="182880">
              <a:buNone/>
            </a:pPr>
            <a:r>
              <a:rPr lang="en-US" sz="5700" dirty="0">
                <a:solidFill>
                  <a:schemeClr val="bg1"/>
                </a:solidFill>
              </a:rPr>
              <a:t>Pgs. 35 &amp; 36, item 11., </a:t>
            </a:r>
            <a:r>
              <a:rPr lang="en-US" sz="5700" dirty="0">
                <a:solidFill>
                  <a:srgbClr val="FFFF00"/>
                </a:solidFill>
              </a:rPr>
              <a:t>Other Non-Motorist </a:t>
            </a:r>
            <a:r>
              <a:rPr lang="en-US" sz="5700" dirty="0">
                <a:solidFill>
                  <a:schemeClr val="bg1"/>
                </a:solidFill>
              </a:rPr>
              <a:t>- New attribute value and definition. (From MMUCC.) </a:t>
            </a:r>
          </a:p>
          <a:p>
            <a:pPr marL="0" indent="0" defTabSz="182880">
              <a:buNone/>
            </a:pPr>
            <a:r>
              <a:rPr lang="en-US" sz="4900" dirty="0">
                <a:solidFill>
                  <a:schemeClr val="bg1"/>
                </a:solidFill>
              </a:rPr>
              <a:t> </a:t>
            </a:r>
            <a:endParaRPr lang="en-US" sz="4900" dirty="0"/>
          </a:p>
          <a:p>
            <a:endParaRPr lang="en-US" dirty="0"/>
          </a:p>
          <a:p>
            <a:endParaRPr lang="en-US" dirty="0"/>
          </a:p>
          <a:p>
            <a:endParaRPr lang="en-US" dirty="0"/>
          </a:p>
          <a:p>
            <a:endParaRPr lang="en-US" dirty="0"/>
          </a:p>
          <a:p>
            <a:pPr marL="914400" lvl="2" indent="0">
              <a:buNone/>
            </a:pPr>
            <a:endParaRPr lang="en-US" dirty="0"/>
          </a:p>
        </p:txBody>
      </p:sp>
      <p:cxnSp>
        <p:nvCxnSpPr>
          <p:cNvPr id="4" name="Straight Connector 3"/>
          <p:cNvCxnSpPr/>
          <p:nvPr/>
        </p:nvCxnSpPr>
        <p:spPr>
          <a:xfrm>
            <a:off x="204998" y="1526517"/>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a:blip r:embed="rId2"/>
          <a:stretch>
            <a:fillRect/>
          </a:stretch>
        </p:blipFill>
        <p:spPr>
          <a:xfrm>
            <a:off x="0" y="1955800"/>
            <a:ext cx="12192000" cy="2472267"/>
          </a:xfrm>
          <a:prstGeom prst="rect">
            <a:avLst/>
          </a:prstGeom>
        </p:spPr>
      </p:pic>
      <p:sp>
        <p:nvSpPr>
          <p:cNvPr id="7" name="Rectangle 6"/>
          <p:cNvSpPr/>
          <p:nvPr/>
        </p:nvSpPr>
        <p:spPr>
          <a:xfrm>
            <a:off x="6824133" y="3767667"/>
            <a:ext cx="1447800" cy="440266"/>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172325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0" y="4444999"/>
            <a:ext cx="12192000" cy="2472268"/>
          </a:xfrm>
          <a:prstGeom prst="rect">
            <a:avLst/>
          </a:prstGeom>
        </p:spPr>
      </p:pic>
      <p:sp>
        <p:nvSpPr>
          <p:cNvPr id="2" name="Title 1"/>
          <p:cNvSpPr>
            <a:spLocks noGrp="1"/>
          </p:cNvSpPr>
          <p:nvPr>
            <p:ph type="title"/>
          </p:nvPr>
        </p:nvSpPr>
        <p:spPr>
          <a:xfrm>
            <a:off x="838200" y="166526"/>
            <a:ext cx="10515600" cy="1325563"/>
          </a:xfrm>
        </p:spPr>
        <p:txBody>
          <a:bodyPr>
            <a:noAutofit/>
          </a:bodyPr>
          <a:lstStyle/>
          <a:p>
            <a:r>
              <a:rPr lang="en-US" sz="5400" dirty="0">
                <a:solidFill>
                  <a:schemeClr val="bg1"/>
                </a:solidFill>
              </a:rPr>
              <a:t>Section 1 – GENERAL CRASH INFORMATION</a:t>
            </a:r>
          </a:p>
        </p:txBody>
      </p:sp>
      <p:sp>
        <p:nvSpPr>
          <p:cNvPr id="3" name="Content Placeholder 2"/>
          <p:cNvSpPr>
            <a:spLocks noGrp="1"/>
          </p:cNvSpPr>
          <p:nvPr>
            <p:ph idx="1"/>
          </p:nvPr>
        </p:nvSpPr>
        <p:spPr>
          <a:xfrm>
            <a:off x="110067" y="1698809"/>
            <a:ext cx="11785600" cy="4351338"/>
          </a:xfrm>
        </p:spPr>
        <p:txBody>
          <a:bodyPr/>
          <a:lstStyle/>
          <a:p>
            <a:pPr marL="0" indent="0" defTabSz="182880">
              <a:buNone/>
            </a:pPr>
            <a:r>
              <a:rPr lang="en-US" sz="4000" dirty="0">
                <a:solidFill>
                  <a:schemeClr val="bg1"/>
                </a:solidFill>
              </a:rPr>
              <a:t>Pgs. 36 - 39,item iv., </a:t>
            </a:r>
            <a:r>
              <a:rPr lang="en-US" sz="4000" dirty="0">
                <a:solidFill>
                  <a:srgbClr val="FFFF00"/>
                </a:solidFill>
              </a:rPr>
              <a:t>Directional Analysis For Impact with Motor Vehicle </a:t>
            </a:r>
            <a:r>
              <a:rPr lang="en-US" sz="4000" dirty="0">
                <a:solidFill>
                  <a:schemeClr val="bg1"/>
                </a:solidFill>
              </a:rPr>
              <a:t>– 	Removed Falling / Shifting Cargo (Set in Motion by M/V). These impacts will be marked </a:t>
            </a:r>
            <a:r>
              <a:rPr lang="en-US" sz="4000" dirty="0">
                <a:solidFill>
                  <a:srgbClr val="FFFF00"/>
                </a:solidFill>
              </a:rPr>
              <a:t>“Other.”  </a:t>
            </a:r>
            <a:r>
              <a:rPr lang="en-US" sz="4000" dirty="0">
                <a:solidFill>
                  <a:schemeClr val="bg1"/>
                </a:solidFill>
              </a:rPr>
              <a:t>We also noted that </a:t>
            </a:r>
            <a:r>
              <a:rPr lang="en-US" sz="4000" dirty="0">
                <a:solidFill>
                  <a:srgbClr val="FFFF00"/>
                </a:solidFill>
              </a:rPr>
              <a:t>Angle </a:t>
            </a:r>
            <a:r>
              <a:rPr lang="en-US" sz="4000" dirty="0">
                <a:solidFill>
                  <a:schemeClr val="bg1"/>
                </a:solidFill>
              </a:rPr>
              <a:t>is front to side impact.</a:t>
            </a:r>
          </a:p>
          <a:p>
            <a:pPr marL="0" indent="0" defTabSz="182880">
              <a:buNone/>
            </a:pPr>
            <a:r>
              <a:rPr lang="en-US" sz="4200" dirty="0">
                <a:solidFill>
                  <a:schemeClr val="bg1"/>
                </a:solidFill>
              </a:rPr>
              <a:t> </a:t>
            </a:r>
            <a:endParaRPr lang="en-US" sz="4200" dirty="0"/>
          </a:p>
          <a:p>
            <a:endParaRPr lang="en-US" dirty="0"/>
          </a:p>
          <a:p>
            <a:endParaRPr lang="en-US" dirty="0"/>
          </a:p>
          <a:p>
            <a:endParaRPr lang="en-US" dirty="0"/>
          </a:p>
          <a:p>
            <a:endParaRPr lang="en-US" dirty="0"/>
          </a:p>
          <a:p>
            <a:pPr marL="914400" lvl="2" indent="0">
              <a:buNone/>
            </a:pPr>
            <a:endParaRPr lang="en-US" dirty="0"/>
          </a:p>
        </p:txBody>
      </p:sp>
      <p:cxnSp>
        <p:nvCxnSpPr>
          <p:cNvPr id="4" name="Straight Connector 3"/>
          <p:cNvCxnSpPr/>
          <p:nvPr/>
        </p:nvCxnSpPr>
        <p:spPr>
          <a:xfrm>
            <a:off x="204998" y="1526517"/>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9080501" y="4444999"/>
            <a:ext cx="3111499" cy="2413001"/>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855601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E438772-CE77-1078-8D45-A3F6BECD6697}"/>
              </a:ext>
            </a:extLst>
          </p:cNvPr>
          <p:cNvPicPr>
            <a:picLocks noChangeAspect="1"/>
          </p:cNvPicPr>
          <p:nvPr/>
        </p:nvPicPr>
        <p:blipFill>
          <a:blip r:embed="rId2"/>
          <a:stretch>
            <a:fillRect/>
          </a:stretch>
        </p:blipFill>
        <p:spPr>
          <a:xfrm>
            <a:off x="1" y="4902858"/>
            <a:ext cx="12168486" cy="1567156"/>
          </a:xfrm>
          <a:prstGeom prst="rect">
            <a:avLst/>
          </a:prstGeom>
        </p:spPr>
      </p:pic>
      <p:sp>
        <p:nvSpPr>
          <p:cNvPr id="2" name="Title 1"/>
          <p:cNvSpPr>
            <a:spLocks noGrp="1"/>
          </p:cNvSpPr>
          <p:nvPr>
            <p:ph type="title"/>
          </p:nvPr>
        </p:nvSpPr>
        <p:spPr>
          <a:xfrm>
            <a:off x="838200" y="166526"/>
            <a:ext cx="10515600" cy="1325563"/>
          </a:xfrm>
        </p:spPr>
        <p:txBody>
          <a:bodyPr>
            <a:noAutofit/>
          </a:bodyPr>
          <a:lstStyle/>
          <a:p>
            <a:r>
              <a:rPr lang="en-US" sz="5400" dirty="0">
                <a:solidFill>
                  <a:schemeClr val="bg1"/>
                </a:solidFill>
              </a:rPr>
              <a:t>Section 1 – GENERAL CRASH INFORMATION</a:t>
            </a:r>
          </a:p>
        </p:txBody>
      </p:sp>
      <p:sp>
        <p:nvSpPr>
          <p:cNvPr id="3" name="Content Placeholder 2"/>
          <p:cNvSpPr>
            <a:spLocks noGrp="1"/>
          </p:cNvSpPr>
          <p:nvPr>
            <p:ph idx="1"/>
          </p:nvPr>
        </p:nvSpPr>
        <p:spPr>
          <a:xfrm>
            <a:off x="110067" y="1698809"/>
            <a:ext cx="11785600" cy="4238695"/>
          </a:xfrm>
        </p:spPr>
        <p:txBody>
          <a:bodyPr/>
          <a:lstStyle/>
          <a:p>
            <a:pPr marL="0" indent="0" defTabSz="182880">
              <a:buNone/>
            </a:pPr>
            <a:r>
              <a:rPr lang="en-US" sz="4600" dirty="0">
                <a:solidFill>
                  <a:schemeClr val="bg1"/>
                </a:solidFill>
              </a:rPr>
              <a:t>Pg. 40, </a:t>
            </a:r>
          </a:p>
          <a:p>
            <a:pPr defTabSz="182880">
              <a:buFont typeface="Wingdings" panose="05000000000000000000" pitchFamily="2" charset="2"/>
              <a:buChar char="Ø"/>
            </a:pPr>
            <a:r>
              <a:rPr lang="en-US" sz="4600" dirty="0">
                <a:solidFill>
                  <a:schemeClr val="bg1"/>
                </a:solidFill>
              </a:rPr>
              <a:t>  Item t., </a:t>
            </a:r>
            <a:r>
              <a:rPr lang="en-US" sz="4600" dirty="0">
                <a:solidFill>
                  <a:srgbClr val="FFFF00"/>
                </a:solidFill>
              </a:rPr>
              <a:t>Evidentiary Photos Taken </a:t>
            </a:r>
            <a:r>
              <a:rPr lang="en-US" sz="4600" dirty="0">
                <a:solidFill>
                  <a:schemeClr val="bg1"/>
                </a:solidFill>
              </a:rPr>
              <a:t>– Modified 				  the definition.</a:t>
            </a:r>
          </a:p>
          <a:p>
            <a:pPr defTabSz="182880">
              <a:buFont typeface="Wingdings" panose="05000000000000000000" pitchFamily="2" charset="2"/>
              <a:buChar char="Ø"/>
            </a:pPr>
            <a:r>
              <a:rPr lang="en-US" sz="4600" dirty="0">
                <a:solidFill>
                  <a:schemeClr val="bg1"/>
                </a:solidFill>
              </a:rPr>
              <a:t>  Item u., </a:t>
            </a:r>
            <a:r>
              <a:rPr lang="en-US" sz="4600" dirty="0">
                <a:solidFill>
                  <a:srgbClr val="FFFF00"/>
                </a:solidFill>
              </a:rPr>
              <a:t>Evidentiary Video Taken</a:t>
            </a:r>
            <a:r>
              <a:rPr lang="en-US" sz="4600" dirty="0">
                <a:solidFill>
                  <a:schemeClr val="bg1"/>
                </a:solidFill>
              </a:rPr>
              <a:t>  - New field. </a:t>
            </a:r>
            <a:endParaRPr lang="en-US" sz="4600" dirty="0"/>
          </a:p>
          <a:p>
            <a:endParaRPr lang="en-US" sz="4400" dirty="0"/>
          </a:p>
          <a:p>
            <a:endParaRPr lang="en-US" dirty="0"/>
          </a:p>
          <a:p>
            <a:endParaRPr lang="en-US" dirty="0"/>
          </a:p>
          <a:p>
            <a:endParaRPr lang="en-US" dirty="0"/>
          </a:p>
          <a:p>
            <a:pPr marL="914400" lvl="2" indent="0">
              <a:buNone/>
            </a:pPr>
            <a:endParaRPr lang="en-US" dirty="0"/>
          </a:p>
        </p:txBody>
      </p:sp>
      <p:cxnSp>
        <p:nvCxnSpPr>
          <p:cNvPr id="4" name="Straight Connector 3"/>
          <p:cNvCxnSpPr/>
          <p:nvPr/>
        </p:nvCxnSpPr>
        <p:spPr>
          <a:xfrm>
            <a:off x="204998" y="1526517"/>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11757" y="4902858"/>
            <a:ext cx="12144974" cy="560833"/>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0" y="5463691"/>
            <a:ext cx="12144974" cy="560833"/>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77168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flip="none" rotWithShape="1">
          <a:gsLst>
            <a:gs pos="93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solidFill>
                  <a:schemeClr val="bg1"/>
                </a:solidFill>
              </a:rPr>
              <a:t>Section 2 - LOCATION</a:t>
            </a:r>
          </a:p>
        </p:txBody>
      </p:sp>
      <p:sp>
        <p:nvSpPr>
          <p:cNvPr id="3" name="Content Placeholder 2"/>
          <p:cNvSpPr>
            <a:spLocks noGrp="1"/>
          </p:cNvSpPr>
          <p:nvPr>
            <p:ph idx="1"/>
          </p:nvPr>
        </p:nvSpPr>
        <p:spPr>
          <a:xfrm>
            <a:off x="330200" y="1825625"/>
            <a:ext cx="11656802" cy="4351338"/>
          </a:xfrm>
        </p:spPr>
        <p:txBody>
          <a:bodyPr>
            <a:normAutofit fontScale="92500" lnSpcReduction="10000"/>
          </a:bodyPr>
          <a:lstStyle/>
          <a:p>
            <a:pPr defTabSz="182880">
              <a:buFont typeface="Wingdings" panose="05000000000000000000" pitchFamily="2" charset="2"/>
              <a:buChar char="Ø"/>
            </a:pPr>
            <a:r>
              <a:rPr lang="en-US" sz="4400" dirty="0">
                <a:solidFill>
                  <a:schemeClr val="bg1"/>
                </a:solidFill>
              </a:rPr>
              <a:t> </a:t>
            </a:r>
            <a:r>
              <a:rPr lang="en-US" sz="4800" dirty="0">
                <a:solidFill>
                  <a:schemeClr val="bg1"/>
                </a:solidFill>
              </a:rPr>
              <a:t>Pg. 42 bottom of page, added the following     				route designations:</a:t>
            </a:r>
          </a:p>
          <a:p>
            <a:pPr lvl="1" defTabSz="182880"/>
            <a:r>
              <a:rPr lang="en-US" sz="4400" dirty="0">
                <a:solidFill>
                  <a:srgbClr val="FFFF00"/>
                </a:solidFill>
              </a:rPr>
              <a:t>	FWS – Fish and Wildlife</a:t>
            </a:r>
          </a:p>
          <a:p>
            <a:pPr lvl="1" defTabSz="182880"/>
            <a:r>
              <a:rPr lang="en-US" sz="4400" dirty="0">
                <a:solidFill>
                  <a:srgbClr val="FFFF00"/>
                </a:solidFill>
              </a:rPr>
              <a:t>NPS – National Park Service</a:t>
            </a:r>
          </a:p>
          <a:p>
            <a:pPr lvl="1" defTabSz="182880"/>
            <a:r>
              <a:rPr lang="en-US" sz="4400" dirty="0">
                <a:solidFill>
                  <a:srgbClr val="FFFF00"/>
                </a:solidFill>
              </a:rPr>
              <a:t>COE – Core of Engineers</a:t>
            </a:r>
          </a:p>
          <a:p>
            <a:pPr lvl="1" defTabSz="182880"/>
            <a:r>
              <a:rPr lang="en-US" sz="4400" dirty="0">
                <a:solidFill>
                  <a:srgbClr val="FFFF00"/>
                </a:solidFill>
              </a:rPr>
              <a:t>NFS – National Forest Service</a:t>
            </a:r>
          </a:p>
          <a:p>
            <a:pPr lvl="1" defTabSz="182880"/>
            <a:r>
              <a:rPr lang="en-US" sz="4400" dirty="0">
                <a:solidFill>
                  <a:srgbClr val="FFFF00"/>
                </a:solidFill>
              </a:rPr>
              <a:t>PK – Park Road</a:t>
            </a:r>
            <a:endParaRPr lang="en-US" sz="4400" dirty="0">
              <a:solidFill>
                <a:schemeClr val="bg1"/>
              </a:solidFill>
            </a:endParaRPr>
          </a:p>
        </p:txBody>
      </p:sp>
      <p:cxnSp>
        <p:nvCxnSpPr>
          <p:cNvPr id="4" name="Straight Connector 3"/>
          <p:cNvCxnSpPr/>
          <p:nvPr/>
        </p:nvCxnSpPr>
        <p:spPr>
          <a:xfrm>
            <a:off x="204998" y="1374117"/>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53195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gradFill flip="none" rotWithShape="1">
          <a:gsLst>
            <a:gs pos="84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solidFill>
                  <a:schemeClr val="bg1"/>
                </a:solidFill>
              </a:rPr>
              <a:t>Section 2 - LOCATION</a:t>
            </a:r>
          </a:p>
        </p:txBody>
      </p:sp>
      <p:sp>
        <p:nvSpPr>
          <p:cNvPr id="3" name="Content Placeholder 2"/>
          <p:cNvSpPr>
            <a:spLocks noGrp="1"/>
          </p:cNvSpPr>
          <p:nvPr>
            <p:ph idx="1"/>
          </p:nvPr>
        </p:nvSpPr>
        <p:spPr>
          <a:xfrm>
            <a:off x="330200" y="1825625"/>
            <a:ext cx="11656802" cy="4351338"/>
          </a:xfrm>
        </p:spPr>
        <p:txBody>
          <a:bodyPr>
            <a:normAutofit/>
          </a:bodyPr>
          <a:lstStyle/>
          <a:p>
            <a:pPr defTabSz="182880">
              <a:buFont typeface="Wingdings" panose="05000000000000000000" pitchFamily="2" charset="2"/>
              <a:buChar char="Ø"/>
            </a:pPr>
            <a:r>
              <a:rPr lang="en-US" sz="4800" dirty="0">
                <a:solidFill>
                  <a:schemeClr val="bg1"/>
                </a:solidFill>
              </a:rPr>
              <a:t>Pg. 44, item j. i., added to the sentence "in</a:t>
            </a:r>
            <a:r>
              <a:rPr lang="en-US" sz="4800" dirty="0">
                <a:solidFill>
                  <a:srgbClr val="FFFF00"/>
                </a:solidFill>
              </a:rPr>
              <a:t> 		  		 the same county”</a:t>
            </a:r>
            <a:r>
              <a:rPr lang="en-US" sz="4800" dirty="0">
                <a:solidFill>
                  <a:schemeClr val="bg1"/>
                </a:solidFill>
              </a:rPr>
              <a:t> as the “On” street or 						  highway.</a:t>
            </a:r>
          </a:p>
          <a:p>
            <a:pPr marL="0" indent="0" defTabSz="182880">
              <a:buNone/>
            </a:pPr>
            <a:endParaRPr lang="en-US" sz="4400" dirty="0">
              <a:solidFill>
                <a:schemeClr val="bg1"/>
              </a:solidFill>
            </a:endParaRPr>
          </a:p>
          <a:p>
            <a:pPr marL="0" indent="0">
              <a:buNone/>
            </a:pPr>
            <a:endParaRPr lang="en-US" sz="4400" dirty="0">
              <a:solidFill>
                <a:schemeClr val="bg1"/>
              </a:solidFill>
            </a:endParaRPr>
          </a:p>
        </p:txBody>
      </p:sp>
      <p:cxnSp>
        <p:nvCxnSpPr>
          <p:cNvPr id="4" name="Straight Connector 3"/>
          <p:cNvCxnSpPr/>
          <p:nvPr/>
        </p:nvCxnSpPr>
        <p:spPr>
          <a:xfrm>
            <a:off x="204998" y="1374117"/>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92467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4108704"/>
            <a:ext cx="12192000" cy="2749296"/>
          </a:xfrm>
          <a:prstGeom prst="rect">
            <a:avLst/>
          </a:prstGeom>
        </p:spPr>
      </p:pic>
      <p:sp>
        <p:nvSpPr>
          <p:cNvPr id="2" name="Title 1"/>
          <p:cNvSpPr>
            <a:spLocks noGrp="1"/>
          </p:cNvSpPr>
          <p:nvPr>
            <p:ph type="title"/>
          </p:nvPr>
        </p:nvSpPr>
        <p:spPr/>
        <p:txBody>
          <a:bodyPr>
            <a:normAutofit/>
          </a:bodyPr>
          <a:lstStyle/>
          <a:p>
            <a:r>
              <a:rPr lang="en-US" sz="5400" dirty="0">
                <a:solidFill>
                  <a:schemeClr val="bg1"/>
                </a:solidFill>
              </a:rPr>
              <a:t>Section 2 - LOCATION</a:t>
            </a:r>
          </a:p>
        </p:txBody>
      </p:sp>
      <p:sp>
        <p:nvSpPr>
          <p:cNvPr id="3" name="Content Placeholder 2"/>
          <p:cNvSpPr>
            <a:spLocks noGrp="1"/>
          </p:cNvSpPr>
          <p:nvPr>
            <p:ph idx="1"/>
          </p:nvPr>
        </p:nvSpPr>
        <p:spPr>
          <a:xfrm>
            <a:off x="204997" y="1554691"/>
            <a:ext cx="11656803" cy="4351338"/>
          </a:xfrm>
        </p:spPr>
        <p:txBody>
          <a:bodyPr>
            <a:normAutofit/>
          </a:bodyPr>
          <a:lstStyle/>
          <a:p>
            <a:pPr marL="0" indent="0" defTabSz="182880">
              <a:buNone/>
            </a:pPr>
            <a:r>
              <a:rPr lang="en-US" sz="4000" dirty="0">
                <a:solidFill>
                  <a:schemeClr val="bg1"/>
                </a:solidFill>
              </a:rPr>
              <a:t>Pg. 44, item j. i., </a:t>
            </a:r>
            <a:r>
              <a:rPr lang="en-US" sz="4000" dirty="0">
                <a:solidFill>
                  <a:srgbClr val="FFFF00"/>
                </a:solidFill>
              </a:rPr>
              <a:t>Intersecting Roadways </a:t>
            </a:r>
            <a:r>
              <a:rPr lang="en-US" sz="4000" dirty="0">
                <a:solidFill>
                  <a:schemeClr val="bg1"/>
                </a:solidFill>
              </a:rPr>
              <a:t>– We added the following </a:t>
            </a:r>
            <a:r>
              <a:rPr lang="en-US" sz="4200" dirty="0">
                <a:solidFill>
                  <a:schemeClr val="bg1"/>
                </a:solidFill>
              </a:rPr>
              <a:t>sentence</a:t>
            </a:r>
            <a:r>
              <a:rPr lang="en-US" sz="4000" dirty="0">
                <a:solidFill>
                  <a:schemeClr val="bg1"/>
                </a:solidFill>
              </a:rPr>
              <a:t>:  </a:t>
            </a:r>
            <a:r>
              <a:rPr lang="en-US" sz="4000" dirty="0">
                <a:solidFill>
                  <a:srgbClr val="FFFF00"/>
                </a:solidFill>
              </a:rPr>
              <a:t>“Location of crashes to or from unnamed roadways, such as unnamed private roads, should be avoided.”</a:t>
            </a:r>
            <a:endParaRPr lang="en-US" sz="4000" dirty="0">
              <a:solidFill>
                <a:schemeClr val="bg1"/>
              </a:solidFill>
            </a:endParaRPr>
          </a:p>
        </p:txBody>
      </p:sp>
      <p:sp>
        <p:nvSpPr>
          <p:cNvPr id="7" name="Rectangle 6"/>
          <p:cNvSpPr/>
          <p:nvPr/>
        </p:nvSpPr>
        <p:spPr>
          <a:xfrm>
            <a:off x="8424809" y="4775838"/>
            <a:ext cx="3767191" cy="421515"/>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p:cNvCxnSpPr/>
          <p:nvPr/>
        </p:nvCxnSpPr>
        <p:spPr>
          <a:xfrm>
            <a:off x="204997" y="1407984"/>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03970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4108704"/>
            <a:ext cx="12192000" cy="2749296"/>
          </a:xfrm>
          <a:prstGeom prst="rect">
            <a:avLst/>
          </a:prstGeom>
        </p:spPr>
      </p:pic>
      <p:sp>
        <p:nvSpPr>
          <p:cNvPr id="2" name="Title 1"/>
          <p:cNvSpPr>
            <a:spLocks noGrp="1"/>
          </p:cNvSpPr>
          <p:nvPr>
            <p:ph type="title"/>
          </p:nvPr>
        </p:nvSpPr>
        <p:spPr/>
        <p:txBody>
          <a:bodyPr>
            <a:normAutofit/>
          </a:bodyPr>
          <a:lstStyle/>
          <a:p>
            <a:r>
              <a:rPr lang="en-US" sz="5400" dirty="0">
                <a:solidFill>
                  <a:schemeClr val="bg1"/>
                </a:solidFill>
              </a:rPr>
              <a:t>Section 2 - LOCATION</a:t>
            </a:r>
          </a:p>
        </p:txBody>
      </p:sp>
      <p:sp>
        <p:nvSpPr>
          <p:cNvPr id="3" name="Content Placeholder 2"/>
          <p:cNvSpPr>
            <a:spLocks noGrp="1"/>
          </p:cNvSpPr>
          <p:nvPr>
            <p:ph idx="1"/>
          </p:nvPr>
        </p:nvSpPr>
        <p:spPr>
          <a:xfrm>
            <a:off x="204997" y="1554691"/>
            <a:ext cx="11987003" cy="4351338"/>
          </a:xfrm>
        </p:spPr>
        <p:txBody>
          <a:bodyPr>
            <a:normAutofit/>
          </a:bodyPr>
          <a:lstStyle/>
          <a:p>
            <a:pPr marL="0" indent="0" defTabSz="182880">
              <a:buNone/>
            </a:pPr>
            <a:r>
              <a:rPr lang="en-US" sz="4400" dirty="0">
                <a:solidFill>
                  <a:schemeClr val="bg1"/>
                </a:solidFill>
              </a:rPr>
              <a:t>Pg. 47, item l., changed </a:t>
            </a:r>
            <a:r>
              <a:rPr lang="en-US" sz="4400" dirty="0">
                <a:solidFill>
                  <a:srgbClr val="FFFF00"/>
                </a:solidFill>
              </a:rPr>
              <a:t>Road Maintained By </a:t>
            </a:r>
            <a:r>
              <a:rPr lang="en-US" sz="4400" dirty="0">
                <a:solidFill>
                  <a:schemeClr val="bg1"/>
                </a:solidFill>
              </a:rPr>
              <a:t>to </a:t>
            </a:r>
            <a:r>
              <a:rPr lang="en-US" sz="4400" dirty="0">
                <a:solidFill>
                  <a:srgbClr val="FFFF00"/>
                </a:solidFill>
              </a:rPr>
              <a:t>Roadway Maintained By </a:t>
            </a:r>
            <a:r>
              <a:rPr lang="en-US" sz="4400" dirty="0">
                <a:solidFill>
                  <a:schemeClr val="bg1"/>
                </a:solidFill>
              </a:rPr>
              <a:t>to be consistent with the definition. The definition did not change.</a:t>
            </a:r>
          </a:p>
          <a:p>
            <a:pPr marL="0" indent="0">
              <a:buNone/>
            </a:pPr>
            <a:endParaRPr lang="en-US" sz="4400" dirty="0">
              <a:solidFill>
                <a:schemeClr val="bg1"/>
              </a:solidFill>
            </a:endParaRPr>
          </a:p>
        </p:txBody>
      </p:sp>
      <p:sp>
        <p:nvSpPr>
          <p:cNvPr id="7" name="Rectangle 6"/>
          <p:cNvSpPr/>
          <p:nvPr/>
        </p:nvSpPr>
        <p:spPr>
          <a:xfrm>
            <a:off x="983149" y="5186805"/>
            <a:ext cx="4673939" cy="421515"/>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p:cNvCxnSpPr/>
          <p:nvPr/>
        </p:nvCxnSpPr>
        <p:spPr>
          <a:xfrm>
            <a:off x="204997" y="1407984"/>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50807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4108704"/>
            <a:ext cx="12192000" cy="2749296"/>
          </a:xfrm>
          <a:prstGeom prst="rect">
            <a:avLst/>
          </a:prstGeom>
        </p:spPr>
      </p:pic>
      <p:sp>
        <p:nvSpPr>
          <p:cNvPr id="2" name="Title 1"/>
          <p:cNvSpPr>
            <a:spLocks noGrp="1"/>
          </p:cNvSpPr>
          <p:nvPr>
            <p:ph type="title"/>
          </p:nvPr>
        </p:nvSpPr>
        <p:spPr/>
        <p:txBody>
          <a:bodyPr>
            <a:normAutofit/>
          </a:bodyPr>
          <a:lstStyle/>
          <a:p>
            <a:r>
              <a:rPr lang="en-US" sz="5400" dirty="0">
                <a:solidFill>
                  <a:schemeClr val="bg1"/>
                </a:solidFill>
              </a:rPr>
              <a:t>Section 2 - LOCATION</a:t>
            </a:r>
          </a:p>
        </p:txBody>
      </p:sp>
      <p:sp>
        <p:nvSpPr>
          <p:cNvPr id="3" name="Content Placeholder 2"/>
          <p:cNvSpPr>
            <a:spLocks noGrp="1"/>
          </p:cNvSpPr>
          <p:nvPr>
            <p:ph idx="1"/>
          </p:nvPr>
        </p:nvSpPr>
        <p:spPr>
          <a:xfrm>
            <a:off x="204997" y="1554691"/>
            <a:ext cx="11987003" cy="4351338"/>
          </a:xfrm>
        </p:spPr>
        <p:txBody>
          <a:bodyPr>
            <a:normAutofit/>
          </a:bodyPr>
          <a:lstStyle/>
          <a:p>
            <a:pPr marL="0" indent="0" defTabSz="182880">
              <a:buNone/>
            </a:pPr>
            <a:r>
              <a:rPr lang="en-US" sz="4400" dirty="0">
                <a:solidFill>
                  <a:schemeClr val="bg1"/>
                </a:solidFill>
              </a:rPr>
              <a:t>Pg. 49, item v., </a:t>
            </a:r>
            <a:r>
              <a:rPr lang="en-US" sz="4400" dirty="0">
                <a:solidFill>
                  <a:srgbClr val="FFFF00"/>
                </a:solidFill>
              </a:rPr>
              <a:t>Two-Way; Divided; Positive Median Barrier</a:t>
            </a:r>
            <a:r>
              <a:rPr lang="en-US" sz="4400" dirty="0">
                <a:solidFill>
                  <a:schemeClr val="bg1"/>
                </a:solidFill>
              </a:rPr>
              <a:t> -Added the wording … two roadways are divided by </a:t>
            </a:r>
            <a:r>
              <a:rPr lang="en-US" sz="4400" dirty="0">
                <a:solidFill>
                  <a:srgbClr val="FFFF00"/>
                </a:solidFill>
              </a:rPr>
              <a:t>any protective concrete, metal, or other type of longitudinal manufactured barrier.</a:t>
            </a:r>
          </a:p>
          <a:p>
            <a:pPr marL="0" indent="0">
              <a:buNone/>
            </a:pPr>
            <a:endParaRPr lang="en-US" sz="4400" dirty="0">
              <a:solidFill>
                <a:schemeClr val="bg1"/>
              </a:solidFill>
            </a:endParaRPr>
          </a:p>
        </p:txBody>
      </p:sp>
      <p:sp>
        <p:nvSpPr>
          <p:cNvPr id="7" name="Rectangle 6"/>
          <p:cNvSpPr/>
          <p:nvPr/>
        </p:nvSpPr>
        <p:spPr>
          <a:xfrm>
            <a:off x="71920" y="5606945"/>
            <a:ext cx="7212458" cy="598646"/>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p:cNvCxnSpPr/>
          <p:nvPr/>
        </p:nvCxnSpPr>
        <p:spPr>
          <a:xfrm>
            <a:off x="204997" y="1407984"/>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74866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4108704"/>
            <a:ext cx="12192000" cy="2749296"/>
          </a:xfrm>
          <a:prstGeom prst="rect">
            <a:avLst/>
          </a:prstGeom>
        </p:spPr>
      </p:pic>
      <p:sp>
        <p:nvSpPr>
          <p:cNvPr id="2" name="Title 1"/>
          <p:cNvSpPr>
            <a:spLocks noGrp="1"/>
          </p:cNvSpPr>
          <p:nvPr>
            <p:ph type="title"/>
          </p:nvPr>
        </p:nvSpPr>
        <p:spPr/>
        <p:txBody>
          <a:bodyPr>
            <a:normAutofit/>
          </a:bodyPr>
          <a:lstStyle/>
          <a:p>
            <a:r>
              <a:rPr lang="en-US" sz="5400" dirty="0">
                <a:solidFill>
                  <a:schemeClr val="bg1"/>
                </a:solidFill>
              </a:rPr>
              <a:t>Section 2 - LOCATION</a:t>
            </a:r>
          </a:p>
        </p:txBody>
      </p:sp>
      <p:sp>
        <p:nvSpPr>
          <p:cNvPr id="3" name="Content Placeholder 2"/>
          <p:cNvSpPr>
            <a:spLocks noGrp="1"/>
          </p:cNvSpPr>
          <p:nvPr>
            <p:ph idx="1"/>
          </p:nvPr>
        </p:nvSpPr>
        <p:spPr>
          <a:xfrm>
            <a:off x="204997" y="1554691"/>
            <a:ext cx="11656803" cy="4351338"/>
          </a:xfrm>
        </p:spPr>
        <p:txBody>
          <a:bodyPr>
            <a:normAutofit/>
          </a:bodyPr>
          <a:lstStyle/>
          <a:p>
            <a:pPr marL="0" indent="0" defTabSz="182880">
              <a:buNone/>
            </a:pPr>
            <a:r>
              <a:rPr lang="en-US" sz="4400" dirty="0">
                <a:solidFill>
                  <a:schemeClr val="bg1"/>
                </a:solidFill>
              </a:rPr>
              <a:t>Pgs. 50 &amp; 51, grouped the various intersection types into </a:t>
            </a:r>
            <a:r>
              <a:rPr lang="en-US" sz="4400" dirty="0">
                <a:solidFill>
                  <a:srgbClr val="FFFF00"/>
                </a:solidFill>
              </a:rPr>
              <a:t>PERPENDICULAR, ANGLED / SKEWED, and ROUNDABOUT / TRAFFIC CIRCLE</a:t>
            </a:r>
            <a:r>
              <a:rPr lang="en-US" sz="4400" dirty="0">
                <a:solidFill>
                  <a:schemeClr val="bg1"/>
                </a:solidFill>
              </a:rPr>
              <a:t>. (From MMUCC.) </a:t>
            </a:r>
          </a:p>
          <a:p>
            <a:pPr marL="0" indent="0" defTabSz="182880">
              <a:buNone/>
            </a:pPr>
            <a:endParaRPr lang="en-US" sz="4400" dirty="0">
              <a:solidFill>
                <a:schemeClr val="bg1"/>
              </a:solidFill>
            </a:endParaRPr>
          </a:p>
          <a:p>
            <a:pPr marL="0" indent="0">
              <a:buNone/>
            </a:pPr>
            <a:endParaRPr lang="en-US" sz="4400" dirty="0">
              <a:solidFill>
                <a:schemeClr val="bg1"/>
              </a:solidFill>
            </a:endParaRPr>
          </a:p>
        </p:txBody>
      </p:sp>
      <p:sp>
        <p:nvSpPr>
          <p:cNvPr id="7" name="Rectangle 6"/>
          <p:cNvSpPr/>
          <p:nvPr/>
        </p:nvSpPr>
        <p:spPr>
          <a:xfrm>
            <a:off x="1007533" y="6233741"/>
            <a:ext cx="6316134" cy="296547"/>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p:cNvCxnSpPr/>
          <p:nvPr/>
        </p:nvCxnSpPr>
        <p:spPr>
          <a:xfrm>
            <a:off x="204997" y="1407984"/>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0718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0" y="1414272"/>
            <a:ext cx="12192000" cy="2749296"/>
          </a:xfrm>
          <a:prstGeom prst="rect">
            <a:avLst/>
          </a:prstGeom>
        </p:spPr>
      </p:pic>
      <p:sp>
        <p:nvSpPr>
          <p:cNvPr id="2" name="Title 1"/>
          <p:cNvSpPr>
            <a:spLocks noGrp="1"/>
          </p:cNvSpPr>
          <p:nvPr>
            <p:ph type="title"/>
          </p:nvPr>
        </p:nvSpPr>
        <p:spPr/>
        <p:txBody>
          <a:bodyPr>
            <a:normAutofit/>
          </a:bodyPr>
          <a:lstStyle/>
          <a:p>
            <a:r>
              <a:rPr lang="en-US" sz="5400" dirty="0">
                <a:solidFill>
                  <a:schemeClr val="bg1"/>
                </a:solidFill>
              </a:rPr>
              <a:t>Section 2 - LOCATION</a:t>
            </a:r>
          </a:p>
        </p:txBody>
      </p:sp>
      <p:sp>
        <p:nvSpPr>
          <p:cNvPr id="3" name="Content Placeholder 2"/>
          <p:cNvSpPr>
            <a:spLocks noGrp="1"/>
          </p:cNvSpPr>
          <p:nvPr>
            <p:ph idx="1"/>
          </p:nvPr>
        </p:nvSpPr>
        <p:spPr>
          <a:xfrm>
            <a:off x="204997" y="1714964"/>
            <a:ext cx="11690669" cy="5143036"/>
          </a:xfrm>
        </p:spPr>
        <p:txBody>
          <a:bodyPr>
            <a:normAutofit lnSpcReduction="10000"/>
          </a:bodyPr>
          <a:lstStyle/>
          <a:p>
            <a:pPr marL="0" indent="0" defTabSz="182880">
              <a:buNone/>
            </a:pPr>
            <a:endParaRPr lang="en-US" sz="4400" dirty="0">
              <a:solidFill>
                <a:schemeClr val="bg1"/>
              </a:solidFill>
            </a:endParaRPr>
          </a:p>
          <a:p>
            <a:pPr marL="0" indent="0" defTabSz="182880">
              <a:buNone/>
            </a:pPr>
            <a:endParaRPr lang="en-US" sz="4400" dirty="0">
              <a:solidFill>
                <a:schemeClr val="bg1"/>
              </a:solidFill>
            </a:endParaRPr>
          </a:p>
          <a:p>
            <a:pPr marL="0" indent="0" defTabSz="182880">
              <a:buNone/>
            </a:pPr>
            <a:endParaRPr lang="en-US" sz="4400" dirty="0">
              <a:solidFill>
                <a:schemeClr val="bg1"/>
              </a:solidFill>
            </a:endParaRPr>
          </a:p>
          <a:p>
            <a:pPr marL="0" indent="0" defTabSz="182880">
              <a:buNone/>
            </a:pPr>
            <a:endParaRPr lang="en-US" sz="4400" dirty="0">
              <a:solidFill>
                <a:schemeClr val="bg1"/>
              </a:solidFill>
            </a:endParaRPr>
          </a:p>
          <a:p>
            <a:pPr marL="0" indent="0" defTabSz="182880">
              <a:buNone/>
            </a:pPr>
            <a:r>
              <a:rPr lang="en-US" sz="4400" dirty="0">
                <a:solidFill>
                  <a:schemeClr val="bg1"/>
                </a:solidFill>
              </a:rPr>
              <a:t>Pgs. 49 &amp; 51, fields</a:t>
            </a:r>
            <a:r>
              <a:rPr lang="en-US" sz="4400" dirty="0">
                <a:solidFill>
                  <a:srgbClr val="FFFF00"/>
                </a:solidFill>
              </a:rPr>
              <a:t> Road Alignment, Road Profile, Road Condition, and Road Surface, </a:t>
            </a:r>
            <a:r>
              <a:rPr lang="en-US" sz="4400" dirty="0">
                <a:solidFill>
                  <a:schemeClr val="bg1"/>
                </a:solidFill>
              </a:rPr>
              <a:t>were changed to </a:t>
            </a:r>
            <a:r>
              <a:rPr lang="en-US" sz="4400" dirty="0">
                <a:solidFill>
                  <a:srgbClr val="FFFF00"/>
                </a:solidFill>
              </a:rPr>
              <a:t>Roadway </a:t>
            </a:r>
            <a:r>
              <a:rPr lang="en-US" sz="4400" dirty="0">
                <a:solidFill>
                  <a:schemeClr val="bg1"/>
                </a:solidFill>
              </a:rPr>
              <a:t>to be consistent with the attribute definitions.</a:t>
            </a:r>
          </a:p>
        </p:txBody>
      </p:sp>
      <p:sp>
        <p:nvSpPr>
          <p:cNvPr id="5" name="Rectangle 4"/>
          <p:cNvSpPr/>
          <p:nvPr/>
        </p:nvSpPr>
        <p:spPr>
          <a:xfrm>
            <a:off x="8900160" y="3450337"/>
            <a:ext cx="3200503" cy="393694"/>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a:off x="7278624" y="2901696"/>
            <a:ext cx="4822039" cy="548640"/>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844684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flip="none" rotWithShape="1">
          <a:gsLst>
            <a:gs pos="95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0" y="1537186"/>
            <a:ext cx="12192000" cy="2749296"/>
          </a:xfrm>
          <a:prstGeom prst="rect">
            <a:avLst/>
          </a:prstGeom>
        </p:spPr>
      </p:pic>
      <p:sp>
        <p:nvSpPr>
          <p:cNvPr id="2" name="Title 1"/>
          <p:cNvSpPr>
            <a:spLocks noGrp="1"/>
          </p:cNvSpPr>
          <p:nvPr>
            <p:ph type="title"/>
          </p:nvPr>
        </p:nvSpPr>
        <p:spPr/>
        <p:txBody>
          <a:bodyPr>
            <a:normAutofit/>
          </a:bodyPr>
          <a:lstStyle/>
          <a:p>
            <a:r>
              <a:rPr lang="en-US" sz="5400" dirty="0">
                <a:solidFill>
                  <a:schemeClr val="bg1"/>
                </a:solidFill>
              </a:rPr>
              <a:t>Section 2 - LOCATION</a:t>
            </a:r>
          </a:p>
        </p:txBody>
      </p:sp>
      <p:sp>
        <p:nvSpPr>
          <p:cNvPr id="3" name="Content Placeholder 2"/>
          <p:cNvSpPr>
            <a:spLocks noGrp="1"/>
          </p:cNvSpPr>
          <p:nvPr>
            <p:ph idx="1"/>
          </p:nvPr>
        </p:nvSpPr>
        <p:spPr>
          <a:xfrm>
            <a:off x="204997" y="1714964"/>
            <a:ext cx="11690669" cy="5143036"/>
          </a:xfrm>
        </p:spPr>
        <p:txBody>
          <a:bodyPr>
            <a:normAutofit lnSpcReduction="10000"/>
          </a:bodyPr>
          <a:lstStyle/>
          <a:p>
            <a:pPr marL="0" indent="0" defTabSz="182880">
              <a:buNone/>
            </a:pPr>
            <a:endParaRPr lang="en-US" sz="4400" dirty="0">
              <a:solidFill>
                <a:schemeClr val="bg1"/>
              </a:solidFill>
            </a:endParaRPr>
          </a:p>
          <a:p>
            <a:pPr marL="0" indent="0" defTabSz="182880">
              <a:buNone/>
            </a:pPr>
            <a:endParaRPr lang="en-US" sz="4400" dirty="0">
              <a:solidFill>
                <a:schemeClr val="bg1"/>
              </a:solidFill>
            </a:endParaRPr>
          </a:p>
          <a:p>
            <a:pPr marL="0" indent="0" defTabSz="182880">
              <a:buNone/>
            </a:pPr>
            <a:endParaRPr lang="en-US" sz="4400" dirty="0">
              <a:solidFill>
                <a:schemeClr val="bg1"/>
              </a:solidFill>
            </a:endParaRPr>
          </a:p>
          <a:p>
            <a:pPr marL="0" indent="0" defTabSz="182880">
              <a:buNone/>
            </a:pPr>
            <a:endParaRPr lang="en-US" sz="4400" dirty="0">
              <a:solidFill>
                <a:schemeClr val="bg1"/>
              </a:solidFill>
            </a:endParaRPr>
          </a:p>
          <a:p>
            <a:pPr marL="0" indent="0" defTabSz="182880">
              <a:buNone/>
            </a:pPr>
            <a:r>
              <a:rPr lang="en-US" sz="4400" dirty="0">
                <a:solidFill>
                  <a:schemeClr val="bg1"/>
                </a:solidFill>
              </a:rPr>
              <a:t>Pg. 51, fields</a:t>
            </a:r>
            <a:r>
              <a:rPr lang="en-US" sz="4400" dirty="0">
                <a:solidFill>
                  <a:srgbClr val="FFFF00"/>
                </a:solidFill>
              </a:rPr>
              <a:t> Roadway Condition, Light Condition, Roadway Surface, Weather / Environmental Conditions </a:t>
            </a:r>
            <a:r>
              <a:rPr lang="en-US" sz="4400" dirty="0">
                <a:solidFill>
                  <a:schemeClr val="bg1"/>
                </a:solidFill>
              </a:rPr>
              <a:t>changed from checkboxes to entry of numerical codes.</a:t>
            </a:r>
          </a:p>
          <a:p>
            <a:pPr marL="0" indent="0">
              <a:buNone/>
            </a:pPr>
            <a:endParaRPr lang="en-US" sz="4400" dirty="0">
              <a:solidFill>
                <a:schemeClr val="bg1"/>
              </a:solidFill>
            </a:endParaRPr>
          </a:p>
        </p:txBody>
      </p:sp>
      <p:sp>
        <p:nvSpPr>
          <p:cNvPr id="5" name="Rectangle 4"/>
          <p:cNvSpPr/>
          <p:nvPr/>
        </p:nvSpPr>
        <p:spPr>
          <a:xfrm>
            <a:off x="8305800" y="3560064"/>
            <a:ext cx="3794863" cy="750694"/>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91451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gradFill flip="none" rotWithShape="1">
          <a:gsLst>
            <a:gs pos="93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a:srcRect l="750" r="999"/>
          <a:stretch/>
        </p:blipFill>
        <p:spPr>
          <a:xfrm>
            <a:off x="0" y="1632815"/>
            <a:ext cx="12192000" cy="2955086"/>
          </a:xfrm>
          <a:prstGeom prst="rect">
            <a:avLst/>
          </a:prstGeom>
        </p:spPr>
      </p:pic>
      <p:sp>
        <p:nvSpPr>
          <p:cNvPr id="2" name="Title 1"/>
          <p:cNvSpPr>
            <a:spLocks noGrp="1"/>
          </p:cNvSpPr>
          <p:nvPr>
            <p:ph type="title"/>
          </p:nvPr>
        </p:nvSpPr>
        <p:spPr/>
        <p:txBody>
          <a:bodyPr>
            <a:normAutofit/>
          </a:bodyPr>
          <a:lstStyle/>
          <a:p>
            <a:r>
              <a:rPr lang="en-US" sz="5400" dirty="0">
                <a:solidFill>
                  <a:schemeClr val="bg1"/>
                </a:solidFill>
              </a:rPr>
              <a:t>Section 2 - LOCATION</a:t>
            </a:r>
          </a:p>
        </p:txBody>
      </p:sp>
      <p:sp>
        <p:nvSpPr>
          <p:cNvPr id="3" name="Content Placeholder 2"/>
          <p:cNvSpPr>
            <a:spLocks noGrp="1"/>
          </p:cNvSpPr>
          <p:nvPr>
            <p:ph idx="1"/>
          </p:nvPr>
        </p:nvSpPr>
        <p:spPr>
          <a:xfrm>
            <a:off x="204997" y="1825625"/>
            <a:ext cx="11690669" cy="5142442"/>
          </a:xfrm>
        </p:spPr>
        <p:txBody>
          <a:bodyPr>
            <a:normAutofit lnSpcReduction="10000"/>
          </a:bodyPr>
          <a:lstStyle/>
          <a:p>
            <a:pPr marL="0" indent="0">
              <a:buNone/>
            </a:pPr>
            <a:endParaRPr lang="en-US" sz="4800" dirty="0">
              <a:solidFill>
                <a:schemeClr val="bg1"/>
              </a:solidFill>
            </a:endParaRPr>
          </a:p>
          <a:p>
            <a:pPr marL="0" indent="0">
              <a:buNone/>
            </a:pPr>
            <a:endParaRPr lang="en-US" sz="4800" dirty="0">
              <a:solidFill>
                <a:schemeClr val="bg1"/>
              </a:solidFill>
            </a:endParaRPr>
          </a:p>
          <a:p>
            <a:pPr marL="0" indent="0">
              <a:buNone/>
            </a:pPr>
            <a:endParaRPr lang="en-US" sz="4800" dirty="0">
              <a:solidFill>
                <a:schemeClr val="bg1"/>
              </a:solidFill>
            </a:endParaRPr>
          </a:p>
          <a:p>
            <a:pPr marL="0" indent="0">
              <a:buNone/>
            </a:pPr>
            <a:endParaRPr lang="en-US" sz="4800" dirty="0">
              <a:solidFill>
                <a:schemeClr val="bg1"/>
              </a:solidFill>
            </a:endParaRPr>
          </a:p>
          <a:p>
            <a:pPr marL="0" indent="0">
              <a:buNone/>
            </a:pPr>
            <a:r>
              <a:rPr lang="en-US" sz="4800" dirty="0">
                <a:solidFill>
                  <a:schemeClr val="bg1"/>
                </a:solidFill>
              </a:rPr>
              <a:t>Pg. 51, item w., changed the field from Weather Condition to </a:t>
            </a:r>
            <a:r>
              <a:rPr lang="en-US" sz="4800" dirty="0">
                <a:solidFill>
                  <a:srgbClr val="FFFF00"/>
                </a:solidFill>
              </a:rPr>
              <a:t>Weather / Environmental Condition. </a:t>
            </a:r>
          </a:p>
        </p:txBody>
      </p:sp>
      <p:cxnSp>
        <p:nvCxnSpPr>
          <p:cNvPr id="8" name="Straight Connector 7"/>
          <p:cNvCxnSpPr/>
          <p:nvPr/>
        </p:nvCxnSpPr>
        <p:spPr>
          <a:xfrm>
            <a:off x="204997" y="1407984"/>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10219266" y="4140200"/>
            <a:ext cx="1972733" cy="447145"/>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268174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gradFill flip="none" rotWithShape="1">
          <a:gsLst>
            <a:gs pos="98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36600" y="127039"/>
            <a:ext cx="10515600" cy="1325563"/>
          </a:xfrm>
        </p:spPr>
        <p:txBody>
          <a:bodyPr>
            <a:noAutofit/>
          </a:bodyPr>
          <a:lstStyle/>
          <a:p>
            <a:r>
              <a:rPr lang="en-US" sz="4800" dirty="0">
                <a:solidFill>
                  <a:schemeClr val="bg1"/>
                </a:solidFill>
              </a:rPr>
              <a:t>SECTION 3 – DAMAGE TO PROPERTY OTHER THAN VEHICLES</a:t>
            </a:r>
          </a:p>
        </p:txBody>
      </p:sp>
      <p:sp>
        <p:nvSpPr>
          <p:cNvPr id="3" name="Content Placeholder 2"/>
          <p:cNvSpPr>
            <a:spLocks noGrp="1"/>
          </p:cNvSpPr>
          <p:nvPr>
            <p:ph idx="1"/>
          </p:nvPr>
        </p:nvSpPr>
        <p:spPr>
          <a:xfrm>
            <a:off x="0" y="1825624"/>
            <a:ext cx="12192000" cy="5032375"/>
          </a:xfrm>
        </p:spPr>
        <p:txBody>
          <a:bodyPr>
            <a:normAutofit/>
          </a:bodyPr>
          <a:lstStyle/>
          <a:p>
            <a:pPr marL="0" indent="0">
              <a:buNone/>
            </a:pPr>
            <a:r>
              <a:rPr lang="en-US" sz="4000" dirty="0">
                <a:solidFill>
                  <a:schemeClr val="bg1"/>
                </a:solidFill>
              </a:rPr>
              <a:t>Pg. 52, item III., added a list of inclusions and exclusions in relation to </a:t>
            </a:r>
            <a:r>
              <a:rPr lang="en-US" sz="4000" dirty="0">
                <a:solidFill>
                  <a:srgbClr val="FFFF00"/>
                </a:solidFill>
              </a:rPr>
              <a:t>Damage to Property Other Than Vehicles</a:t>
            </a:r>
            <a:r>
              <a:rPr lang="en-US" sz="4000" dirty="0">
                <a:solidFill>
                  <a:schemeClr val="bg1"/>
                </a:solidFill>
              </a:rPr>
              <a:t>. </a:t>
            </a:r>
          </a:p>
          <a:p>
            <a:pPr marL="0" indent="0">
              <a:buNone/>
            </a:pPr>
            <a:r>
              <a:rPr lang="en-US" sz="4000" dirty="0">
                <a:solidFill>
                  <a:schemeClr val="bg1"/>
                </a:solidFill>
              </a:rPr>
              <a:t>Includes (but is not limited to):</a:t>
            </a:r>
          </a:p>
          <a:p>
            <a:r>
              <a:rPr lang="en-US" sz="4000" dirty="0">
                <a:solidFill>
                  <a:schemeClr val="bg1"/>
                </a:solidFill>
              </a:rPr>
              <a:t> Injury to domestic animals that have monetary value.</a:t>
            </a:r>
          </a:p>
          <a:p>
            <a:pPr defTabSz="182880"/>
            <a:r>
              <a:rPr lang="en-US" sz="4000" dirty="0">
                <a:solidFill>
                  <a:schemeClr val="bg1"/>
                </a:solidFill>
              </a:rPr>
              <a:t> Damage to trees, shrubs, crops, or property of     	determinable value.</a:t>
            </a:r>
          </a:p>
          <a:p>
            <a:pPr defTabSz="182880"/>
            <a:r>
              <a:rPr lang="en-US" sz="4000" dirty="0">
                <a:solidFill>
                  <a:schemeClr val="bg1"/>
                </a:solidFill>
              </a:rPr>
              <a:t> Government property such as highway signs, guard rails, 	lamp poles, etc. </a:t>
            </a:r>
          </a:p>
        </p:txBody>
      </p:sp>
      <p:cxnSp>
        <p:nvCxnSpPr>
          <p:cNvPr id="4" name="Straight Connector 3"/>
          <p:cNvCxnSpPr/>
          <p:nvPr/>
        </p:nvCxnSpPr>
        <p:spPr>
          <a:xfrm>
            <a:off x="204998" y="1568851"/>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9409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27039"/>
            <a:ext cx="10515600" cy="1325563"/>
          </a:xfrm>
        </p:spPr>
        <p:txBody>
          <a:bodyPr>
            <a:noAutofit/>
          </a:bodyPr>
          <a:lstStyle/>
          <a:p>
            <a:r>
              <a:rPr lang="en-US" sz="4800" dirty="0">
                <a:solidFill>
                  <a:schemeClr val="bg1"/>
                </a:solidFill>
              </a:rPr>
              <a:t>SECTION 3 – DAMAGE TO PROPERTY OTHER THAN VEHICLES</a:t>
            </a:r>
          </a:p>
        </p:txBody>
      </p:sp>
      <p:sp>
        <p:nvSpPr>
          <p:cNvPr id="3" name="Content Placeholder 2"/>
          <p:cNvSpPr>
            <a:spLocks noGrp="1"/>
          </p:cNvSpPr>
          <p:nvPr>
            <p:ph idx="1"/>
          </p:nvPr>
        </p:nvSpPr>
        <p:spPr>
          <a:xfrm>
            <a:off x="0" y="1825624"/>
            <a:ext cx="12192000" cy="5032375"/>
          </a:xfrm>
        </p:spPr>
        <p:txBody>
          <a:bodyPr>
            <a:normAutofit/>
          </a:bodyPr>
          <a:lstStyle/>
          <a:p>
            <a:pPr marL="0" indent="0">
              <a:buNone/>
            </a:pPr>
            <a:r>
              <a:rPr lang="en-US" sz="4000" dirty="0">
                <a:solidFill>
                  <a:schemeClr val="bg1"/>
                </a:solidFill>
              </a:rPr>
              <a:t>Includes (but is not limited to):</a:t>
            </a:r>
          </a:p>
          <a:p>
            <a:r>
              <a:rPr lang="en-US" sz="4000" dirty="0">
                <a:solidFill>
                  <a:schemeClr val="bg1"/>
                </a:solidFill>
              </a:rPr>
              <a:t> Damage to a pedalcycle with or without a pedalcyclist.       </a:t>
            </a:r>
            <a:r>
              <a:rPr lang="en-US" sz="4000" dirty="0">
                <a:solidFill>
                  <a:srgbClr val="FFFF00"/>
                </a:solidFill>
              </a:rPr>
              <a:t>(</a:t>
            </a:r>
            <a:r>
              <a:rPr lang="en-US" sz="4000" i="1" dirty="0">
                <a:solidFill>
                  <a:srgbClr val="FFFF00"/>
                </a:solidFill>
              </a:rPr>
              <a:t>Pedalcycle with pedalcyclist is no longer recorded as a vehicle and driver. Info on the damaged pedalcycle will now be recorded in Section 3. and the pedalcyclist in Section 5.)  </a:t>
            </a:r>
            <a:endParaRPr lang="en-US" sz="4000" i="1" dirty="0">
              <a:solidFill>
                <a:schemeClr val="bg1"/>
              </a:solidFill>
            </a:endParaRPr>
          </a:p>
          <a:p>
            <a:pPr defTabSz="182880"/>
            <a:r>
              <a:rPr lang="en-US" sz="4000" i="1" dirty="0">
                <a:solidFill>
                  <a:schemeClr val="bg1"/>
                </a:solidFill>
              </a:rPr>
              <a:t> </a:t>
            </a:r>
            <a:r>
              <a:rPr lang="en-US" sz="4000" dirty="0">
                <a:solidFill>
                  <a:schemeClr val="bg1"/>
                </a:solidFill>
              </a:rPr>
              <a:t>Damage to a pedestrian conveyance with or without a     	pedestrian.</a:t>
            </a:r>
          </a:p>
          <a:p>
            <a:pPr marL="0" indent="0">
              <a:buNone/>
            </a:pPr>
            <a:endParaRPr lang="en-US" sz="4000" i="1" dirty="0">
              <a:solidFill>
                <a:schemeClr val="bg1"/>
              </a:solidFill>
            </a:endParaRPr>
          </a:p>
        </p:txBody>
      </p:sp>
      <p:cxnSp>
        <p:nvCxnSpPr>
          <p:cNvPr id="4" name="Straight Connector 3"/>
          <p:cNvCxnSpPr/>
          <p:nvPr/>
        </p:nvCxnSpPr>
        <p:spPr>
          <a:xfrm>
            <a:off x="204998" y="1568851"/>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1665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gradFill flip="none" rotWithShape="1">
          <a:gsLst>
            <a:gs pos="98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243288"/>
            <a:ext cx="10515600" cy="1325563"/>
          </a:xfrm>
        </p:spPr>
        <p:txBody>
          <a:bodyPr>
            <a:noAutofit/>
          </a:bodyPr>
          <a:lstStyle/>
          <a:p>
            <a:r>
              <a:rPr lang="en-US" sz="4800" dirty="0">
                <a:solidFill>
                  <a:schemeClr val="bg1"/>
                </a:solidFill>
              </a:rPr>
              <a:t>SECTION 3 – DAMAGE TO PROPERTY OTHER THAN VEHICLES</a:t>
            </a:r>
          </a:p>
        </p:txBody>
      </p:sp>
      <p:sp>
        <p:nvSpPr>
          <p:cNvPr id="3" name="Content Placeholder 2"/>
          <p:cNvSpPr>
            <a:spLocks noGrp="1"/>
          </p:cNvSpPr>
          <p:nvPr>
            <p:ph idx="1"/>
          </p:nvPr>
        </p:nvSpPr>
        <p:spPr>
          <a:xfrm>
            <a:off x="0" y="1825624"/>
            <a:ext cx="12192000" cy="5032375"/>
          </a:xfrm>
        </p:spPr>
        <p:txBody>
          <a:bodyPr>
            <a:normAutofit/>
          </a:bodyPr>
          <a:lstStyle/>
          <a:p>
            <a:pPr marL="0" indent="0">
              <a:buNone/>
            </a:pPr>
            <a:r>
              <a:rPr lang="en-US" sz="4000" dirty="0">
                <a:solidFill>
                  <a:schemeClr val="bg1"/>
                </a:solidFill>
              </a:rPr>
              <a:t>Includes (but is not limited to):</a:t>
            </a:r>
          </a:p>
          <a:p>
            <a:pPr defTabSz="182880"/>
            <a:r>
              <a:rPr lang="en-US" sz="4000" i="1" dirty="0">
                <a:solidFill>
                  <a:schemeClr val="bg1"/>
                </a:solidFill>
              </a:rPr>
              <a:t> </a:t>
            </a:r>
            <a:r>
              <a:rPr lang="en-US" sz="4000" dirty="0">
                <a:solidFill>
                  <a:schemeClr val="bg1"/>
                </a:solidFill>
              </a:rPr>
              <a:t>Injury to an animal being ridden by a person. </a:t>
            </a:r>
          </a:p>
          <a:p>
            <a:pPr defTabSz="182880"/>
            <a:r>
              <a:rPr lang="en-US" sz="4000" dirty="0">
                <a:solidFill>
                  <a:schemeClr val="bg1"/>
                </a:solidFill>
              </a:rPr>
              <a:t> Injury and damage to an animal drawn conveyance with   	or without a person(s). </a:t>
            </a:r>
          </a:p>
          <a:p>
            <a:pPr marL="0" indent="0" defTabSz="182880">
              <a:buNone/>
            </a:pPr>
            <a:r>
              <a:rPr lang="en-US" sz="4000" dirty="0">
                <a:solidFill>
                  <a:srgbClr val="FFFF00"/>
                </a:solidFill>
              </a:rPr>
              <a:t>(</a:t>
            </a:r>
            <a:r>
              <a:rPr lang="en-US" sz="4000" i="1" dirty="0">
                <a:solidFill>
                  <a:srgbClr val="FFFF00"/>
                </a:solidFill>
              </a:rPr>
              <a:t>Animal with a rider or animal drawn conveyance with a driver is no longer recorded as a vehicle and driver. 	Info on the injured animal and damaged conveyance will now be recorded in Section 3 and the occupants in Section 5.)</a:t>
            </a:r>
            <a:r>
              <a:rPr lang="en-US" sz="4000" i="1" dirty="0">
                <a:solidFill>
                  <a:schemeClr val="bg1"/>
                </a:solidFill>
              </a:rPr>
              <a:t> </a:t>
            </a:r>
          </a:p>
          <a:p>
            <a:pPr defTabSz="182880"/>
            <a:endParaRPr lang="en-US" sz="4000" dirty="0">
              <a:solidFill>
                <a:schemeClr val="bg1"/>
              </a:solidFill>
            </a:endParaRPr>
          </a:p>
        </p:txBody>
      </p:sp>
      <p:cxnSp>
        <p:nvCxnSpPr>
          <p:cNvPr id="4" name="Straight Connector 3"/>
          <p:cNvCxnSpPr/>
          <p:nvPr/>
        </p:nvCxnSpPr>
        <p:spPr>
          <a:xfrm>
            <a:off x="204998" y="1568851"/>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4790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gradFill flip="none" rotWithShape="1">
          <a:gsLst>
            <a:gs pos="95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78859"/>
            <a:ext cx="10515600" cy="1325563"/>
          </a:xfrm>
        </p:spPr>
        <p:txBody>
          <a:bodyPr>
            <a:noAutofit/>
          </a:bodyPr>
          <a:lstStyle/>
          <a:p>
            <a:r>
              <a:rPr lang="en-US" sz="4800" dirty="0">
                <a:solidFill>
                  <a:schemeClr val="bg1"/>
                </a:solidFill>
              </a:rPr>
              <a:t>SECTION 3 – DAMAGE TO PROPERTY OTHER THAN VEHICLES</a:t>
            </a:r>
          </a:p>
        </p:txBody>
      </p:sp>
      <p:sp>
        <p:nvSpPr>
          <p:cNvPr id="3" name="Content Placeholder 2"/>
          <p:cNvSpPr>
            <a:spLocks noGrp="1"/>
          </p:cNvSpPr>
          <p:nvPr>
            <p:ph idx="1"/>
          </p:nvPr>
        </p:nvSpPr>
        <p:spPr>
          <a:xfrm>
            <a:off x="0" y="1825624"/>
            <a:ext cx="12192000" cy="5032375"/>
          </a:xfrm>
        </p:spPr>
        <p:txBody>
          <a:bodyPr>
            <a:normAutofit lnSpcReduction="10000"/>
          </a:bodyPr>
          <a:lstStyle/>
          <a:p>
            <a:pPr marL="0" indent="0">
              <a:buNone/>
            </a:pPr>
            <a:r>
              <a:rPr lang="en-US" sz="4400" dirty="0">
                <a:solidFill>
                  <a:schemeClr val="bg1"/>
                </a:solidFill>
              </a:rPr>
              <a:t>Includes (but is not limited to):</a:t>
            </a:r>
          </a:p>
          <a:p>
            <a:pPr defTabSz="182880"/>
            <a:r>
              <a:rPr lang="en-US" sz="4400" i="1" dirty="0">
                <a:solidFill>
                  <a:schemeClr val="bg1"/>
                </a:solidFill>
              </a:rPr>
              <a:t> </a:t>
            </a:r>
            <a:r>
              <a:rPr lang="en-US" sz="4400" dirty="0">
                <a:solidFill>
                  <a:schemeClr val="bg1"/>
                </a:solidFill>
              </a:rPr>
              <a:t>Damage to an “</a:t>
            </a:r>
            <a:r>
              <a:rPr lang="en-US" sz="4400" dirty="0">
                <a:solidFill>
                  <a:srgbClr val="FFFF00"/>
                </a:solidFill>
              </a:rPr>
              <a:t>other transport device</a:t>
            </a:r>
            <a:r>
              <a:rPr lang="en-US" sz="4400" dirty="0">
                <a:solidFill>
                  <a:schemeClr val="bg1"/>
                </a:solidFill>
              </a:rPr>
              <a:t>” occupied    	by an “</a:t>
            </a:r>
            <a:r>
              <a:rPr lang="en-US" sz="4400" dirty="0">
                <a:solidFill>
                  <a:srgbClr val="FFFF00"/>
                </a:solidFill>
              </a:rPr>
              <a:t>other non-motorist</a:t>
            </a:r>
            <a:r>
              <a:rPr lang="en-US" sz="4400" dirty="0">
                <a:solidFill>
                  <a:schemeClr val="bg1"/>
                </a:solidFill>
              </a:rPr>
              <a:t>” from a m/v crash. </a:t>
            </a:r>
          </a:p>
          <a:p>
            <a:pPr marL="457200" lvl="1" indent="0" defTabSz="182880">
              <a:buNone/>
            </a:pPr>
            <a:r>
              <a:rPr lang="en-US" sz="4400" dirty="0">
                <a:solidFill>
                  <a:schemeClr val="bg1"/>
                </a:solidFill>
              </a:rPr>
              <a:t>				 Examples:</a:t>
            </a:r>
          </a:p>
          <a:p>
            <a:pPr lvl="1" defTabSz="182880">
              <a:buFont typeface="Calibri" panose="020F0502020204030204" pitchFamily="34" charset="0"/>
              <a:buChar char="—"/>
            </a:pPr>
            <a:r>
              <a:rPr lang="en-US" sz="4400" dirty="0">
                <a:solidFill>
                  <a:schemeClr val="bg1"/>
                </a:solidFill>
              </a:rPr>
              <a:t>  Riding lawn mower mowing off the trafficway. </a:t>
            </a:r>
          </a:p>
          <a:p>
            <a:pPr lvl="1" defTabSz="182880">
              <a:buFont typeface="Calibri" panose="020F0502020204030204" pitchFamily="34" charset="0"/>
              <a:buChar char="—"/>
            </a:pPr>
            <a:r>
              <a:rPr lang="en-US" sz="4400" dirty="0">
                <a:solidFill>
                  <a:schemeClr val="bg1"/>
                </a:solidFill>
              </a:rPr>
              <a:t>  Farm tractor engaged in planting a field.</a:t>
            </a:r>
          </a:p>
          <a:p>
            <a:pPr lvl="1" defTabSz="182880">
              <a:buFont typeface="Calibri" panose="020F0502020204030204" pitchFamily="34" charset="0"/>
              <a:buChar char="—"/>
            </a:pPr>
            <a:r>
              <a:rPr lang="en-US" sz="4400" dirty="0">
                <a:solidFill>
                  <a:schemeClr val="bg1"/>
                </a:solidFill>
              </a:rPr>
              <a:t>  Bulldozer engaged in excavating off the 					    							trafficway.</a:t>
            </a:r>
          </a:p>
          <a:p>
            <a:pPr lvl="1" defTabSz="182880"/>
            <a:endParaRPr lang="en-US" sz="3600" dirty="0">
              <a:solidFill>
                <a:schemeClr val="bg1"/>
              </a:solidFill>
            </a:endParaRPr>
          </a:p>
        </p:txBody>
      </p:sp>
      <p:cxnSp>
        <p:nvCxnSpPr>
          <p:cNvPr id="4" name="Straight Connector 3"/>
          <p:cNvCxnSpPr/>
          <p:nvPr/>
        </p:nvCxnSpPr>
        <p:spPr>
          <a:xfrm>
            <a:off x="204998" y="1568851"/>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7234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gradFill flip="none" rotWithShape="1">
          <a:gsLst>
            <a:gs pos="89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27039"/>
            <a:ext cx="10515600" cy="1325563"/>
          </a:xfrm>
        </p:spPr>
        <p:txBody>
          <a:bodyPr>
            <a:noAutofit/>
          </a:bodyPr>
          <a:lstStyle/>
          <a:p>
            <a:r>
              <a:rPr lang="en-US" sz="4800" dirty="0">
                <a:solidFill>
                  <a:schemeClr val="bg1"/>
                </a:solidFill>
              </a:rPr>
              <a:t>SECTION 3 – DAMAGE TO PROPERTY OTHER THAN VEHICLES</a:t>
            </a:r>
          </a:p>
        </p:txBody>
      </p:sp>
      <p:sp>
        <p:nvSpPr>
          <p:cNvPr id="3" name="Content Placeholder 2"/>
          <p:cNvSpPr>
            <a:spLocks noGrp="1"/>
          </p:cNvSpPr>
          <p:nvPr>
            <p:ph idx="1"/>
          </p:nvPr>
        </p:nvSpPr>
        <p:spPr>
          <a:xfrm>
            <a:off x="0" y="1825624"/>
            <a:ext cx="12192000" cy="5032375"/>
          </a:xfrm>
        </p:spPr>
        <p:txBody>
          <a:bodyPr>
            <a:normAutofit/>
          </a:bodyPr>
          <a:lstStyle/>
          <a:p>
            <a:pPr marL="0" indent="0" defTabSz="182880">
              <a:buNone/>
            </a:pPr>
            <a:r>
              <a:rPr lang="en-US" sz="4800" dirty="0">
                <a:solidFill>
                  <a:schemeClr val="bg1"/>
                </a:solidFill>
              </a:rPr>
              <a:t>Excludes:</a:t>
            </a:r>
          </a:p>
          <a:p>
            <a:pPr defTabSz="182880"/>
            <a:r>
              <a:rPr lang="en-US" sz="4800" dirty="0">
                <a:solidFill>
                  <a:schemeClr val="bg1"/>
                </a:solidFill>
              </a:rPr>
              <a:t> Property that is in or on a motor vehicle or 	railway vehicle.</a:t>
            </a:r>
          </a:p>
          <a:p>
            <a:pPr defTabSz="182880"/>
            <a:r>
              <a:rPr lang="en-US" sz="4800" dirty="0">
                <a:solidFill>
                  <a:schemeClr val="bg1"/>
                </a:solidFill>
              </a:rPr>
              <a:t> Property that has fallen from a motor vehicle 	or railway vehicle in transport, but has not 	come to rest. </a:t>
            </a:r>
          </a:p>
        </p:txBody>
      </p:sp>
      <p:cxnSp>
        <p:nvCxnSpPr>
          <p:cNvPr id="4" name="Straight Connector 3"/>
          <p:cNvCxnSpPr/>
          <p:nvPr/>
        </p:nvCxnSpPr>
        <p:spPr>
          <a:xfrm>
            <a:off x="204998" y="1568851"/>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5518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gradFill flip="none" rotWithShape="1">
          <a:gsLst>
            <a:gs pos="95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29683E2-4EE5-FD2B-F67B-D2510726D435}"/>
              </a:ext>
            </a:extLst>
          </p:cNvPr>
          <p:cNvPicPr>
            <a:picLocks noChangeAspect="1"/>
          </p:cNvPicPr>
          <p:nvPr/>
        </p:nvPicPr>
        <p:blipFill>
          <a:blip r:embed="rId2"/>
          <a:stretch>
            <a:fillRect/>
          </a:stretch>
        </p:blipFill>
        <p:spPr>
          <a:xfrm>
            <a:off x="0" y="1576102"/>
            <a:ext cx="12192000" cy="3643968"/>
          </a:xfrm>
          <a:prstGeom prst="rect">
            <a:avLst/>
          </a:prstGeom>
        </p:spPr>
      </p:pic>
      <p:sp>
        <p:nvSpPr>
          <p:cNvPr id="2" name="Title 1"/>
          <p:cNvSpPr>
            <a:spLocks noGrp="1"/>
          </p:cNvSpPr>
          <p:nvPr>
            <p:ph type="title"/>
          </p:nvPr>
        </p:nvSpPr>
        <p:spPr>
          <a:xfrm>
            <a:off x="838200" y="56532"/>
            <a:ext cx="10515600" cy="1446742"/>
          </a:xfrm>
        </p:spPr>
        <p:txBody>
          <a:bodyPr>
            <a:normAutofit/>
          </a:bodyPr>
          <a:lstStyle/>
          <a:p>
            <a:r>
              <a:rPr lang="en-US" sz="4800" dirty="0">
                <a:solidFill>
                  <a:schemeClr val="bg1"/>
                </a:solidFill>
              </a:rPr>
              <a:t>Section 5 – Non-Motorist (Not Occupant of Railway or Motor Vehicle) </a:t>
            </a:r>
          </a:p>
        </p:txBody>
      </p:sp>
      <p:sp>
        <p:nvSpPr>
          <p:cNvPr id="3" name="Content Placeholder 2"/>
          <p:cNvSpPr>
            <a:spLocks noGrp="1"/>
          </p:cNvSpPr>
          <p:nvPr>
            <p:ph idx="1"/>
          </p:nvPr>
        </p:nvSpPr>
        <p:spPr>
          <a:xfrm>
            <a:off x="0" y="1882066"/>
            <a:ext cx="12115800" cy="4917078"/>
          </a:xfrm>
        </p:spPr>
        <p:txBody>
          <a:bodyPr>
            <a:normAutofit fontScale="92500" lnSpcReduction="20000"/>
          </a:bodyPr>
          <a:lstStyle/>
          <a:p>
            <a:pPr marL="0" indent="0">
              <a:buNone/>
            </a:pPr>
            <a:endParaRPr lang="en-US" dirty="0">
              <a:solidFill>
                <a:schemeClr val="bg1"/>
              </a:solidFill>
            </a:endParaRPr>
          </a:p>
          <a:p>
            <a:pPr>
              <a:buFont typeface="Wingdings" panose="05000000000000000000" pitchFamily="2" charset="2"/>
              <a:buChar char="Ø"/>
            </a:pPr>
            <a:endParaRPr lang="en-US" dirty="0">
              <a:solidFill>
                <a:schemeClr val="bg1"/>
              </a:solidFill>
            </a:endParaRPr>
          </a:p>
          <a:p>
            <a:pPr>
              <a:buFont typeface="Wingdings" panose="05000000000000000000" pitchFamily="2" charset="2"/>
              <a:buChar char="Ø"/>
            </a:pPr>
            <a:endParaRPr lang="en-US" dirty="0">
              <a:solidFill>
                <a:schemeClr val="bg1"/>
              </a:solidFill>
            </a:endParaRPr>
          </a:p>
          <a:p>
            <a:pPr marL="0" indent="0">
              <a:buNone/>
            </a:pPr>
            <a:endParaRPr lang="en-US" dirty="0">
              <a:solidFill>
                <a:schemeClr val="bg1"/>
              </a:solidFill>
            </a:endParaRPr>
          </a:p>
          <a:p>
            <a:pPr>
              <a:buFont typeface="Wingdings" panose="05000000000000000000" pitchFamily="2" charset="2"/>
              <a:buChar char="Ø"/>
            </a:pPr>
            <a:endParaRPr lang="en-US" dirty="0">
              <a:solidFill>
                <a:schemeClr val="bg1"/>
              </a:solidFill>
            </a:endParaRPr>
          </a:p>
          <a:p>
            <a:pPr>
              <a:buFont typeface="Wingdings" panose="05000000000000000000" pitchFamily="2" charset="2"/>
              <a:buChar char="Ø"/>
            </a:pPr>
            <a:endParaRPr lang="en-US" dirty="0">
              <a:solidFill>
                <a:schemeClr val="bg1"/>
              </a:solidFill>
            </a:endParaRPr>
          </a:p>
          <a:p>
            <a:pPr marL="0" indent="0">
              <a:buNone/>
            </a:pPr>
            <a:endParaRPr lang="en-US" dirty="0">
              <a:solidFill>
                <a:schemeClr val="bg1"/>
              </a:solidFill>
            </a:endParaRPr>
          </a:p>
          <a:p>
            <a:pPr marL="0" indent="0" defTabSz="182880">
              <a:buNone/>
            </a:pPr>
            <a:r>
              <a:rPr lang="en-US" sz="3900" dirty="0">
                <a:solidFill>
                  <a:schemeClr val="bg1"/>
                </a:solidFill>
              </a:rPr>
              <a:t>  </a:t>
            </a:r>
          </a:p>
          <a:p>
            <a:pPr marL="0" indent="0" defTabSz="182880">
              <a:buNone/>
            </a:pPr>
            <a:r>
              <a:rPr lang="en-US" sz="4300" dirty="0">
                <a:solidFill>
                  <a:schemeClr val="bg1"/>
                </a:solidFill>
              </a:rPr>
              <a:t>Pg. 54, Section V., changed Section 5 from PEDESTRIAN to </a:t>
            </a:r>
            <a:r>
              <a:rPr lang="en-US" sz="4300" dirty="0">
                <a:solidFill>
                  <a:srgbClr val="FFFF00"/>
                </a:solidFill>
              </a:rPr>
              <a:t>NON-MOTORIST (</a:t>
            </a:r>
            <a:r>
              <a:rPr lang="en-US" sz="4300" u="sng" dirty="0">
                <a:solidFill>
                  <a:srgbClr val="FFFF00"/>
                </a:solidFill>
              </a:rPr>
              <a:t>NOT OCCUPANT OF RAILWAY OR MOTOR VEHICLE)</a:t>
            </a:r>
            <a:r>
              <a:rPr lang="en-US" sz="4300" dirty="0">
                <a:solidFill>
                  <a:schemeClr val="bg1"/>
                </a:solidFill>
              </a:rPr>
              <a:t>.</a:t>
            </a:r>
            <a:r>
              <a:rPr lang="en-US" sz="4300" dirty="0">
                <a:solidFill>
                  <a:srgbClr val="FFFF00"/>
                </a:solidFill>
              </a:rPr>
              <a:t> </a:t>
            </a:r>
            <a:r>
              <a:rPr lang="en-US" sz="4300" dirty="0">
                <a:solidFill>
                  <a:schemeClr val="bg1"/>
                </a:solidFill>
              </a:rPr>
              <a:t>(MMUCC)</a:t>
            </a:r>
            <a:endParaRPr lang="en-US" sz="4300" dirty="0">
              <a:solidFill>
                <a:srgbClr val="FFFF00"/>
              </a:solidFill>
            </a:endParaRPr>
          </a:p>
          <a:p>
            <a:pPr marL="0" indent="0" defTabSz="182880">
              <a:buNone/>
            </a:pPr>
            <a:endParaRPr lang="en-US" dirty="0">
              <a:solidFill>
                <a:schemeClr val="bg1"/>
              </a:solidFill>
            </a:endParaRPr>
          </a:p>
        </p:txBody>
      </p:sp>
      <p:cxnSp>
        <p:nvCxnSpPr>
          <p:cNvPr id="4" name="Straight Connector 3"/>
          <p:cNvCxnSpPr/>
          <p:nvPr/>
        </p:nvCxnSpPr>
        <p:spPr>
          <a:xfrm>
            <a:off x="120331" y="1403813"/>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0" y="1576102"/>
            <a:ext cx="1500027" cy="666902"/>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997304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gradFill flip="none" rotWithShape="1">
          <a:gsLst>
            <a:gs pos="95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74219F9-7823-9F8B-1CF9-D0BBADBE6C02}"/>
              </a:ext>
            </a:extLst>
          </p:cNvPr>
          <p:cNvPicPr>
            <a:picLocks noChangeAspect="1"/>
          </p:cNvPicPr>
          <p:nvPr/>
        </p:nvPicPr>
        <p:blipFill>
          <a:blip r:embed="rId2"/>
          <a:stretch>
            <a:fillRect/>
          </a:stretch>
        </p:blipFill>
        <p:spPr>
          <a:xfrm>
            <a:off x="0" y="1600378"/>
            <a:ext cx="12192000" cy="3705796"/>
          </a:xfrm>
          <a:prstGeom prst="rect">
            <a:avLst/>
          </a:prstGeom>
        </p:spPr>
      </p:pic>
      <p:sp>
        <p:nvSpPr>
          <p:cNvPr id="2" name="Title 1"/>
          <p:cNvSpPr>
            <a:spLocks noGrp="1"/>
          </p:cNvSpPr>
          <p:nvPr>
            <p:ph type="title"/>
          </p:nvPr>
        </p:nvSpPr>
        <p:spPr>
          <a:xfrm>
            <a:off x="838200" y="56532"/>
            <a:ext cx="10515600" cy="1446742"/>
          </a:xfrm>
        </p:spPr>
        <p:txBody>
          <a:bodyPr>
            <a:normAutofit/>
          </a:bodyPr>
          <a:lstStyle/>
          <a:p>
            <a:r>
              <a:rPr lang="en-US" sz="4800" dirty="0">
                <a:solidFill>
                  <a:schemeClr val="bg1"/>
                </a:solidFill>
              </a:rPr>
              <a:t>Section 5 – Non-Motorist (Not Occupant of Railway or Motor Vehicle) </a:t>
            </a:r>
          </a:p>
        </p:txBody>
      </p:sp>
      <p:sp>
        <p:nvSpPr>
          <p:cNvPr id="3" name="Content Placeholder 2"/>
          <p:cNvSpPr>
            <a:spLocks noGrp="1"/>
          </p:cNvSpPr>
          <p:nvPr>
            <p:ph idx="1"/>
          </p:nvPr>
        </p:nvSpPr>
        <p:spPr>
          <a:xfrm>
            <a:off x="0" y="1744133"/>
            <a:ext cx="12267343" cy="5057335"/>
          </a:xfrm>
        </p:spPr>
        <p:txBody>
          <a:bodyPr>
            <a:normAutofit/>
          </a:bodyPr>
          <a:lstStyle/>
          <a:p>
            <a:pPr marL="0" indent="0">
              <a:buNone/>
            </a:pPr>
            <a:endParaRPr lang="en-US" dirty="0">
              <a:solidFill>
                <a:schemeClr val="bg1"/>
              </a:solidFill>
            </a:endParaRPr>
          </a:p>
          <a:p>
            <a:pPr>
              <a:buFont typeface="Wingdings" panose="05000000000000000000" pitchFamily="2" charset="2"/>
              <a:buChar char="Ø"/>
            </a:pPr>
            <a:endParaRPr lang="en-US" dirty="0">
              <a:solidFill>
                <a:schemeClr val="bg1"/>
              </a:solidFill>
            </a:endParaRPr>
          </a:p>
          <a:p>
            <a:pPr>
              <a:buFont typeface="Wingdings" panose="05000000000000000000" pitchFamily="2" charset="2"/>
              <a:buChar char="Ø"/>
            </a:pPr>
            <a:endParaRPr lang="en-US" dirty="0">
              <a:solidFill>
                <a:schemeClr val="bg1"/>
              </a:solidFill>
            </a:endParaRPr>
          </a:p>
          <a:p>
            <a:pPr marL="0" indent="0">
              <a:buNone/>
            </a:pPr>
            <a:endParaRPr lang="en-US" dirty="0">
              <a:solidFill>
                <a:schemeClr val="bg1"/>
              </a:solidFill>
            </a:endParaRPr>
          </a:p>
          <a:p>
            <a:pPr>
              <a:buFont typeface="Wingdings" panose="05000000000000000000" pitchFamily="2" charset="2"/>
              <a:buChar char="Ø"/>
            </a:pPr>
            <a:endParaRPr lang="en-US" dirty="0">
              <a:solidFill>
                <a:schemeClr val="bg1"/>
              </a:solidFill>
            </a:endParaRPr>
          </a:p>
          <a:p>
            <a:pPr>
              <a:buFont typeface="Wingdings" panose="05000000000000000000" pitchFamily="2" charset="2"/>
              <a:buChar char="Ø"/>
            </a:pPr>
            <a:endParaRPr lang="en-US" dirty="0">
              <a:solidFill>
                <a:schemeClr val="bg1"/>
              </a:solidFill>
            </a:endParaRPr>
          </a:p>
          <a:p>
            <a:pPr marL="0" indent="0">
              <a:buNone/>
            </a:pPr>
            <a:endParaRPr lang="en-US" dirty="0">
              <a:solidFill>
                <a:schemeClr val="bg1"/>
              </a:solidFill>
            </a:endParaRPr>
          </a:p>
          <a:p>
            <a:pPr marL="0" indent="0" defTabSz="182880">
              <a:buNone/>
            </a:pPr>
            <a:r>
              <a:rPr lang="en-US" sz="4400" dirty="0">
                <a:solidFill>
                  <a:schemeClr val="bg1"/>
                </a:solidFill>
              </a:rPr>
              <a:t>A non-motorist includes </a:t>
            </a:r>
            <a:r>
              <a:rPr lang="en-US" sz="4400" dirty="0">
                <a:solidFill>
                  <a:srgbClr val="FFFF00"/>
                </a:solidFill>
              </a:rPr>
              <a:t>pedestrians, pedalcyclists, and other 	non-motorists</a:t>
            </a:r>
            <a:r>
              <a:rPr lang="en-US" sz="4400" dirty="0">
                <a:solidFill>
                  <a:schemeClr val="bg1"/>
                </a:solidFill>
              </a:rPr>
              <a:t>.</a:t>
            </a:r>
          </a:p>
          <a:p>
            <a:pPr marL="0" indent="0" defTabSz="182880">
              <a:buNone/>
            </a:pPr>
            <a:endParaRPr lang="en-US" dirty="0">
              <a:solidFill>
                <a:schemeClr val="bg1"/>
              </a:solidFill>
            </a:endParaRPr>
          </a:p>
        </p:txBody>
      </p:sp>
      <p:cxnSp>
        <p:nvCxnSpPr>
          <p:cNvPr id="4" name="Straight Connector 3"/>
          <p:cNvCxnSpPr/>
          <p:nvPr/>
        </p:nvCxnSpPr>
        <p:spPr>
          <a:xfrm>
            <a:off x="120331" y="1403813"/>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0" y="1571844"/>
            <a:ext cx="1491449" cy="705455"/>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19243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gradFill flip="none" rotWithShape="1">
          <a:gsLst>
            <a:gs pos="98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12800" y="124265"/>
            <a:ext cx="10515600" cy="1446742"/>
          </a:xfrm>
        </p:spPr>
        <p:txBody>
          <a:bodyPr>
            <a:normAutofit/>
          </a:bodyPr>
          <a:lstStyle/>
          <a:p>
            <a:r>
              <a:rPr lang="en-US" sz="4800" dirty="0">
                <a:solidFill>
                  <a:schemeClr val="bg1"/>
                </a:solidFill>
              </a:rPr>
              <a:t>Section 5 – Non-Motorist (Not Occupant of Railway or Motor Vehicle) </a:t>
            </a:r>
          </a:p>
        </p:txBody>
      </p:sp>
      <p:sp>
        <p:nvSpPr>
          <p:cNvPr id="3" name="Content Placeholder 2"/>
          <p:cNvSpPr>
            <a:spLocks noGrp="1"/>
          </p:cNvSpPr>
          <p:nvPr>
            <p:ph idx="1"/>
          </p:nvPr>
        </p:nvSpPr>
        <p:spPr>
          <a:xfrm>
            <a:off x="120331" y="1151468"/>
            <a:ext cx="12192000" cy="5706532"/>
          </a:xfrm>
        </p:spPr>
        <p:txBody>
          <a:bodyPr>
            <a:normAutofit fontScale="92500" lnSpcReduction="10000"/>
          </a:bodyPr>
          <a:lstStyle/>
          <a:p>
            <a:pPr defTabSz="182880">
              <a:buFont typeface="Wingdings" panose="05000000000000000000" pitchFamily="2" charset="2"/>
              <a:buChar char="Ø"/>
            </a:pPr>
            <a:endParaRPr lang="en-US" sz="3900" dirty="0">
              <a:solidFill>
                <a:schemeClr val="bg1"/>
              </a:solidFill>
            </a:endParaRPr>
          </a:p>
          <a:p>
            <a:pPr defTabSz="182880">
              <a:lnSpc>
                <a:spcPct val="100000"/>
              </a:lnSpc>
              <a:buFont typeface="Wingdings" panose="05000000000000000000" pitchFamily="2" charset="2"/>
              <a:buChar char="Ø"/>
            </a:pPr>
            <a:r>
              <a:rPr lang="en-US" sz="3900" dirty="0">
                <a:solidFill>
                  <a:schemeClr val="bg1"/>
                </a:solidFill>
              </a:rPr>
              <a:t> Reminder, motor vehicle crashes involving </a:t>
            </a:r>
            <a:r>
              <a:rPr lang="en-US" sz="3900" dirty="0">
                <a:solidFill>
                  <a:srgbClr val="FFFF00"/>
                </a:solidFill>
              </a:rPr>
              <a:t>pedalcyclists</a:t>
            </a:r>
            <a:r>
              <a:rPr lang="en-US" sz="3900" dirty="0">
                <a:solidFill>
                  <a:schemeClr val="bg1"/>
                </a:solidFill>
              </a:rPr>
              <a:t> or 	  			 </a:t>
            </a:r>
            <a:r>
              <a:rPr lang="en-US" sz="3900" dirty="0">
                <a:solidFill>
                  <a:srgbClr val="FFFF00"/>
                </a:solidFill>
              </a:rPr>
              <a:t>animal drawn vehicles / animal ridden for transport </a:t>
            </a:r>
            <a:r>
              <a:rPr lang="en-US" sz="3900" dirty="0">
                <a:solidFill>
                  <a:schemeClr val="bg1"/>
                </a:solidFill>
              </a:rPr>
              <a:t>will no 			      		longer be recorded in </a:t>
            </a:r>
            <a:r>
              <a:rPr lang="en-US" sz="3900" dirty="0">
                <a:solidFill>
                  <a:srgbClr val="FFFF00"/>
                </a:solidFill>
              </a:rPr>
              <a:t>Section</a:t>
            </a:r>
            <a:r>
              <a:rPr lang="en-US" sz="3900" dirty="0">
                <a:solidFill>
                  <a:schemeClr val="bg1"/>
                </a:solidFill>
              </a:rPr>
              <a:t> </a:t>
            </a:r>
            <a:r>
              <a:rPr lang="en-US" sz="3900" dirty="0">
                <a:solidFill>
                  <a:srgbClr val="FFFF00"/>
                </a:solidFill>
              </a:rPr>
              <a:t>7 – DRIVERS, VEHICLES, 					     		 OWNERS, &amp; OCCUPANTS.  </a:t>
            </a:r>
            <a:r>
              <a:rPr lang="en-US" sz="3900" dirty="0">
                <a:solidFill>
                  <a:schemeClr val="bg1"/>
                </a:solidFill>
              </a:rPr>
              <a:t>They will be recorded in </a:t>
            </a:r>
            <a:r>
              <a:rPr lang="en-US" sz="3900" dirty="0">
                <a:solidFill>
                  <a:srgbClr val="FFFF00"/>
                </a:solidFill>
              </a:rPr>
              <a:t>Sections 3 		and 5.</a:t>
            </a:r>
          </a:p>
          <a:p>
            <a:pPr defTabSz="182880">
              <a:lnSpc>
                <a:spcPct val="100000"/>
              </a:lnSpc>
              <a:buFont typeface="Wingdings" panose="05000000000000000000" pitchFamily="2" charset="2"/>
              <a:buChar char="Ø"/>
            </a:pPr>
            <a:r>
              <a:rPr lang="en-US" sz="3900" dirty="0">
                <a:solidFill>
                  <a:schemeClr val="bg1"/>
                </a:solidFill>
              </a:rPr>
              <a:t> Occupants of motor vehicles will still be recorded in        		    				</a:t>
            </a:r>
            <a:r>
              <a:rPr lang="en-US" sz="3900" dirty="0">
                <a:solidFill>
                  <a:srgbClr val="FFFF00"/>
                </a:solidFill>
              </a:rPr>
              <a:t>Section 7 – DRIVERS, VEHICLES, OWNERS, &amp;	OCCUPANTS</a:t>
            </a:r>
            <a:r>
              <a:rPr lang="en-US" sz="3900" dirty="0">
                <a:solidFill>
                  <a:schemeClr val="bg1"/>
                </a:solidFill>
              </a:rPr>
              <a:t>	and    		occupants of </a:t>
            </a:r>
            <a:r>
              <a:rPr lang="en-US" sz="3900" dirty="0">
                <a:solidFill>
                  <a:srgbClr val="FFFF00"/>
                </a:solidFill>
              </a:rPr>
              <a:t>railway vehicles </a:t>
            </a:r>
            <a:r>
              <a:rPr lang="en-US" sz="3900" dirty="0">
                <a:solidFill>
                  <a:schemeClr val="bg1"/>
                </a:solidFill>
              </a:rPr>
              <a:t>will still be recorded on the     			  </a:t>
            </a:r>
            <a:r>
              <a:rPr lang="en-US" sz="3900" dirty="0">
                <a:solidFill>
                  <a:srgbClr val="FFFF00"/>
                </a:solidFill>
              </a:rPr>
              <a:t>Railway Vehicle Crash	Continuation / Supplement form</a:t>
            </a:r>
            <a:r>
              <a:rPr lang="en-US" sz="3900" dirty="0">
                <a:solidFill>
                  <a:schemeClr val="bg1"/>
                </a:solidFill>
              </a:rPr>
              <a:t>. </a:t>
            </a:r>
          </a:p>
        </p:txBody>
      </p:sp>
      <p:cxnSp>
        <p:nvCxnSpPr>
          <p:cNvPr id="4" name="Straight Connector 3"/>
          <p:cNvCxnSpPr/>
          <p:nvPr/>
        </p:nvCxnSpPr>
        <p:spPr>
          <a:xfrm>
            <a:off x="120331" y="1478998"/>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5499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580CBB7-C29D-A51E-E2F1-D187463370BE}"/>
              </a:ext>
            </a:extLst>
          </p:cNvPr>
          <p:cNvPicPr>
            <a:picLocks noChangeAspect="1"/>
          </p:cNvPicPr>
          <p:nvPr/>
        </p:nvPicPr>
        <p:blipFill>
          <a:blip r:embed="rId2"/>
          <a:stretch>
            <a:fillRect/>
          </a:stretch>
        </p:blipFill>
        <p:spPr>
          <a:xfrm>
            <a:off x="812800" y="1737071"/>
            <a:ext cx="10284287" cy="1609187"/>
          </a:xfrm>
          <a:prstGeom prst="rect">
            <a:avLst/>
          </a:prstGeom>
        </p:spPr>
      </p:pic>
      <p:sp>
        <p:nvSpPr>
          <p:cNvPr id="2" name="Title 1"/>
          <p:cNvSpPr>
            <a:spLocks noGrp="1"/>
          </p:cNvSpPr>
          <p:nvPr>
            <p:ph type="title"/>
          </p:nvPr>
        </p:nvSpPr>
        <p:spPr>
          <a:xfrm>
            <a:off x="812800" y="124265"/>
            <a:ext cx="10515600" cy="1446742"/>
          </a:xfrm>
        </p:spPr>
        <p:txBody>
          <a:bodyPr>
            <a:normAutofit/>
          </a:bodyPr>
          <a:lstStyle/>
          <a:p>
            <a:r>
              <a:rPr lang="en-US" sz="4800" dirty="0">
                <a:solidFill>
                  <a:schemeClr val="bg1"/>
                </a:solidFill>
              </a:rPr>
              <a:t>Section 5 – Non-Motorist (Not Occupant of Railway or Motor Vehicle) </a:t>
            </a:r>
          </a:p>
        </p:txBody>
      </p:sp>
      <p:cxnSp>
        <p:nvCxnSpPr>
          <p:cNvPr id="4" name="Straight Connector 3"/>
          <p:cNvCxnSpPr/>
          <p:nvPr/>
        </p:nvCxnSpPr>
        <p:spPr>
          <a:xfrm>
            <a:off x="120331" y="1478998"/>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8" name="Content Placeholder 7"/>
          <p:cNvSpPr>
            <a:spLocks noGrp="1"/>
          </p:cNvSpPr>
          <p:nvPr>
            <p:ph idx="1"/>
          </p:nvPr>
        </p:nvSpPr>
        <p:spPr>
          <a:xfrm>
            <a:off x="-52422" y="1805428"/>
            <a:ext cx="12268200" cy="4980911"/>
          </a:xfrm>
        </p:spPr>
        <p:txBody>
          <a:bodyPr>
            <a:normAutofit fontScale="92500" lnSpcReduction="10000"/>
          </a:bodyPr>
          <a:lstStyle/>
          <a:p>
            <a:endParaRPr lang="en-US" dirty="0"/>
          </a:p>
          <a:p>
            <a:endParaRPr lang="en-US" dirty="0"/>
          </a:p>
          <a:p>
            <a:endParaRPr lang="en-US" dirty="0"/>
          </a:p>
          <a:p>
            <a:pPr defTabSz="274320">
              <a:buFont typeface="Wingdings" panose="05000000000000000000" pitchFamily="2" charset="2"/>
              <a:buChar char="Ø"/>
            </a:pPr>
            <a:endParaRPr lang="en-US" sz="4400" dirty="0">
              <a:solidFill>
                <a:schemeClr val="bg1"/>
              </a:solidFill>
            </a:endParaRPr>
          </a:p>
          <a:p>
            <a:pPr defTabSz="274320">
              <a:buFont typeface="Wingdings" panose="05000000000000000000" pitchFamily="2" charset="2"/>
              <a:buChar char="Ø"/>
            </a:pPr>
            <a:r>
              <a:rPr lang="en-US" sz="4400" dirty="0">
                <a:solidFill>
                  <a:schemeClr val="bg1"/>
                </a:solidFill>
              </a:rPr>
              <a:t> </a:t>
            </a:r>
            <a:r>
              <a:rPr lang="en-US" sz="4300" dirty="0">
                <a:solidFill>
                  <a:schemeClr val="bg1"/>
                </a:solidFill>
              </a:rPr>
              <a:t>Pg. 54, item a., NA - if no non-motorist is involved,      		    		mark the	</a:t>
            </a:r>
            <a:r>
              <a:rPr lang="en-US" sz="4300" dirty="0">
                <a:solidFill>
                  <a:srgbClr val="FFFF00"/>
                </a:solidFill>
              </a:rPr>
              <a:t>“NA”</a:t>
            </a:r>
            <a:r>
              <a:rPr lang="en-US" sz="4300" dirty="0">
                <a:solidFill>
                  <a:schemeClr val="bg1"/>
                </a:solidFill>
              </a:rPr>
              <a:t> box.</a:t>
            </a:r>
          </a:p>
          <a:p>
            <a:pPr defTabSz="182880">
              <a:buFont typeface="Wingdings" panose="05000000000000000000" pitchFamily="2" charset="2"/>
              <a:buChar char="Ø"/>
            </a:pPr>
            <a:r>
              <a:rPr lang="en-US" sz="4300" dirty="0">
                <a:solidFill>
                  <a:schemeClr val="bg1"/>
                </a:solidFill>
              </a:rPr>
              <a:t> Pgs. 54 – 55, items b. – e., </a:t>
            </a:r>
            <a:r>
              <a:rPr lang="en-US" sz="4400" dirty="0">
                <a:solidFill>
                  <a:schemeClr val="bg1"/>
                </a:solidFill>
              </a:rPr>
              <a:t>Mark the appropriate box </a:t>
            </a:r>
            <a:r>
              <a:rPr lang="en-US" sz="4300" dirty="0">
                <a:solidFill>
                  <a:schemeClr val="bg1"/>
                </a:solidFill>
              </a:rPr>
              <a:t>						if the non-motorist is a </a:t>
            </a:r>
            <a:r>
              <a:rPr lang="en-US" sz="4300" dirty="0">
                <a:solidFill>
                  <a:srgbClr val="FFFF00"/>
                </a:solidFill>
              </a:rPr>
              <a:t>P</a:t>
            </a:r>
            <a:r>
              <a:rPr lang="en-US" sz="3900" dirty="0">
                <a:solidFill>
                  <a:srgbClr val="FFFF00"/>
                </a:solidFill>
              </a:rPr>
              <a:t>edestrian, Pedestrian on 								  				Pedestrian Conveyance, Pedalcyclist, or Other	Non-Motorist.</a:t>
            </a:r>
            <a:r>
              <a:rPr lang="en-US" sz="3900" dirty="0">
                <a:solidFill>
                  <a:schemeClr val="bg1"/>
                </a:solidFill>
              </a:rPr>
              <a:t> </a:t>
            </a:r>
            <a:endParaRPr lang="en-US" sz="4400" dirty="0"/>
          </a:p>
          <a:p>
            <a:pPr marL="0" indent="0">
              <a:buNone/>
            </a:pPr>
            <a:endParaRPr lang="en-US" dirty="0"/>
          </a:p>
        </p:txBody>
      </p:sp>
      <p:sp>
        <p:nvSpPr>
          <p:cNvPr id="12" name="Rectangle 11"/>
          <p:cNvSpPr/>
          <p:nvPr/>
        </p:nvSpPr>
        <p:spPr>
          <a:xfrm>
            <a:off x="3087384" y="1803548"/>
            <a:ext cx="996344" cy="344045"/>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4881837" y="1798716"/>
            <a:ext cx="1614946" cy="564126"/>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a:off x="6977848" y="1798716"/>
            <a:ext cx="1145219" cy="342165"/>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p:cNvSpPr/>
          <p:nvPr/>
        </p:nvSpPr>
        <p:spPr>
          <a:xfrm>
            <a:off x="9100402" y="1805428"/>
            <a:ext cx="1614946" cy="335453"/>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Multiplication Sign 4">
            <a:extLst>
              <a:ext uri="{FF2B5EF4-FFF2-40B4-BE49-F238E27FC236}">
                <a16:creationId xmlns:a16="http://schemas.microsoft.com/office/drawing/2014/main" id="{53AB4AC8-21A4-C8E7-D6DB-618F2D6CC9C5}"/>
              </a:ext>
            </a:extLst>
          </p:cNvPr>
          <p:cNvSpPr/>
          <p:nvPr/>
        </p:nvSpPr>
        <p:spPr>
          <a:xfrm>
            <a:off x="2438208" y="1803548"/>
            <a:ext cx="334997" cy="344045"/>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37256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xEl>
                                              <p:pRg st="4" end="4"/>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5" end="5"/>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5"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bg>
      <p:bgPr>
        <a:gradFill flip="none" rotWithShape="1">
          <a:gsLst>
            <a:gs pos="72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D92E00-E35D-5F5E-42FF-DA0DB688E3F3}"/>
              </a:ext>
            </a:extLst>
          </p:cNvPr>
          <p:cNvPicPr>
            <a:picLocks noChangeAspect="1"/>
          </p:cNvPicPr>
          <p:nvPr/>
        </p:nvPicPr>
        <p:blipFill>
          <a:blip r:embed="rId2"/>
          <a:stretch>
            <a:fillRect/>
          </a:stretch>
        </p:blipFill>
        <p:spPr>
          <a:xfrm>
            <a:off x="812800" y="1737071"/>
            <a:ext cx="10284287" cy="1609187"/>
          </a:xfrm>
          <a:prstGeom prst="rect">
            <a:avLst/>
          </a:prstGeom>
        </p:spPr>
      </p:pic>
      <p:sp>
        <p:nvSpPr>
          <p:cNvPr id="2" name="Title 1"/>
          <p:cNvSpPr>
            <a:spLocks noGrp="1"/>
          </p:cNvSpPr>
          <p:nvPr>
            <p:ph type="title"/>
          </p:nvPr>
        </p:nvSpPr>
        <p:spPr>
          <a:xfrm>
            <a:off x="812800" y="124265"/>
            <a:ext cx="10515600" cy="1446742"/>
          </a:xfrm>
        </p:spPr>
        <p:txBody>
          <a:bodyPr>
            <a:normAutofit/>
          </a:bodyPr>
          <a:lstStyle/>
          <a:p>
            <a:r>
              <a:rPr lang="en-US" sz="4800" dirty="0">
                <a:solidFill>
                  <a:schemeClr val="bg1"/>
                </a:solidFill>
              </a:rPr>
              <a:t>Section 5 – Non-Motorist (Not Occupant of Railway or Motor Vehicle) </a:t>
            </a:r>
          </a:p>
        </p:txBody>
      </p:sp>
      <p:cxnSp>
        <p:nvCxnSpPr>
          <p:cNvPr id="4" name="Straight Connector 3"/>
          <p:cNvCxnSpPr/>
          <p:nvPr/>
        </p:nvCxnSpPr>
        <p:spPr>
          <a:xfrm>
            <a:off x="120331" y="1478998"/>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8" name="Content Placeholder 7"/>
          <p:cNvSpPr>
            <a:spLocks noGrp="1"/>
          </p:cNvSpPr>
          <p:nvPr>
            <p:ph idx="1"/>
          </p:nvPr>
        </p:nvSpPr>
        <p:spPr>
          <a:xfrm>
            <a:off x="0" y="1904999"/>
            <a:ext cx="12268200" cy="4271963"/>
          </a:xfrm>
        </p:spPr>
        <p:txBody>
          <a:bodyPr>
            <a:normAutofit/>
          </a:bodyPr>
          <a:lstStyle/>
          <a:p>
            <a:endParaRPr lang="en-US" dirty="0"/>
          </a:p>
          <a:p>
            <a:endParaRPr lang="en-US" dirty="0"/>
          </a:p>
          <a:p>
            <a:endParaRPr lang="en-US" dirty="0"/>
          </a:p>
          <a:p>
            <a:pPr marL="0" indent="0" defTabSz="274320">
              <a:buNone/>
            </a:pPr>
            <a:r>
              <a:rPr lang="en-US" sz="4800" dirty="0">
                <a:solidFill>
                  <a:schemeClr val="bg1"/>
                </a:solidFill>
              </a:rPr>
              <a:t>Pgs. 54 &amp; 55, item b., Pedestrian: </a:t>
            </a:r>
            <a:r>
              <a:rPr lang="en-US" sz="4800" dirty="0">
                <a:solidFill>
                  <a:srgbClr val="FFFF00"/>
                </a:solidFill>
              </a:rPr>
              <a:t>Prior Motor Vehicle Occupant Yes / No.</a:t>
            </a:r>
          </a:p>
          <a:p>
            <a:pPr marL="0" indent="0" defTabSz="182880">
              <a:buNone/>
            </a:pPr>
            <a:endParaRPr lang="en-US" sz="4400" dirty="0"/>
          </a:p>
          <a:p>
            <a:pPr marL="0" indent="0">
              <a:buNone/>
            </a:pPr>
            <a:endParaRPr lang="en-US" dirty="0"/>
          </a:p>
        </p:txBody>
      </p:sp>
      <p:sp>
        <p:nvSpPr>
          <p:cNvPr id="12" name="Rectangle 11"/>
          <p:cNvSpPr/>
          <p:nvPr/>
        </p:nvSpPr>
        <p:spPr>
          <a:xfrm>
            <a:off x="3062796" y="1771121"/>
            <a:ext cx="1704513" cy="1259756"/>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71988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bg>
      <p:bgPr>
        <a:gradFill flip="none" rotWithShape="1">
          <a:gsLst>
            <a:gs pos="82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6E3BC9A-F05A-EC8A-6BC3-A026D5A74BAD}"/>
              </a:ext>
            </a:extLst>
          </p:cNvPr>
          <p:cNvPicPr>
            <a:picLocks noChangeAspect="1"/>
          </p:cNvPicPr>
          <p:nvPr/>
        </p:nvPicPr>
        <p:blipFill>
          <a:blip r:embed="rId2"/>
          <a:stretch>
            <a:fillRect/>
          </a:stretch>
        </p:blipFill>
        <p:spPr>
          <a:xfrm>
            <a:off x="812800" y="1737071"/>
            <a:ext cx="10284287" cy="1609187"/>
          </a:xfrm>
          <a:prstGeom prst="rect">
            <a:avLst/>
          </a:prstGeom>
        </p:spPr>
      </p:pic>
      <p:sp>
        <p:nvSpPr>
          <p:cNvPr id="2" name="Title 1"/>
          <p:cNvSpPr>
            <a:spLocks noGrp="1"/>
          </p:cNvSpPr>
          <p:nvPr>
            <p:ph type="title"/>
          </p:nvPr>
        </p:nvSpPr>
        <p:spPr>
          <a:xfrm>
            <a:off x="812800" y="124265"/>
            <a:ext cx="10515600" cy="1446742"/>
          </a:xfrm>
        </p:spPr>
        <p:txBody>
          <a:bodyPr>
            <a:normAutofit/>
          </a:bodyPr>
          <a:lstStyle/>
          <a:p>
            <a:r>
              <a:rPr lang="en-US" sz="4800" dirty="0">
                <a:solidFill>
                  <a:schemeClr val="bg1"/>
                </a:solidFill>
              </a:rPr>
              <a:t>Section 5 – Non-Motorist (Not Occupant of Railway or Motor Vehicle) </a:t>
            </a:r>
          </a:p>
        </p:txBody>
      </p:sp>
      <p:cxnSp>
        <p:nvCxnSpPr>
          <p:cNvPr id="4" name="Straight Connector 3"/>
          <p:cNvCxnSpPr/>
          <p:nvPr/>
        </p:nvCxnSpPr>
        <p:spPr>
          <a:xfrm>
            <a:off x="120331" y="1478998"/>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8" name="Content Placeholder 7"/>
          <p:cNvSpPr>
            <a:spLocks noGrp="1"/>
          </p:cNvSpPr>
          <p:nvPr>
            <p:ph idx="1"/>
          </p:nvPr>
        </p:nvSpPr>
        <p:spPr>
          <a:xfrm>
            <a:off x="0" y="1863422"/>
            <a:ext cx="12268200" cy="4351338"/>
          </a:xfrm>
        </p:spPr>
        <p:txBody>
          <a:bodyPr>
            <a:normAutofit/>
          </a:bodyPr>
          <a:lstStyle/>
          <a:p>
            <a:endParaRPr lang="en-US" dirty="0"/>
          </a:p>
          <a:p>
            <a:endParaRPr lang="en-US" dirty="0"/>
          </a:p>
          <a:p>
            <a:endParaRPr lang="en-US" dirty="0"/>
          </a:p>
          <a:p>
            <a:pPr marL="0" indent="0" defTabSz="274320">
              <a:buNone/>
            </a:pPr>
            <a:r>
              <a:rPr lang="en-US" sz="4800" dirty="0">
                <a:solidFill>
                  <a:schemeClr val="bg1"/>
                </a:solidFill>
              </a:rPr>
              <a:t>Pg. 55, item c., Pedestrian on Personal Conveyance: </a:t>
            </a:r>
            <a:r>
              <a:rPr lang="en-US" sz="4800" dirty="0">
                <a:solidFill>
                  <a:srgbClr val="FFFF00"/>
                </a:solidFill>
              </a:rPr>
              <a:t>Pedestrian Conveyance Type (Enter Code). </a:t>
            </a:r>
          </a:p>
          <a:p>
            <a:pPr marL="0" indent="0" defTabSz="182880">
              <a:buNone/>
            </a:pPr>
            <a:endParaRPr lang="en-US" sz="4400" dirty="0"/>
          </a:p>
          <a:p>
            <a:pPr marL="0" indent="0">
              <a:buNone/>
            </a:pPr>
            <a:endParaRPr lang="en-US" dirty="0"/>
          </a:p>
        </p:txBody>
      </p:sp>
      <p:sp>
        <p:nvSpPr>
          <p:cNvPr id="12" name="Rectangle 11"/>
          <p:cNvSpPr/>
          <p:nvPr/>
        </p:nvSpPr>
        <p:spPr>
          <a:xfrm>
            <a:off x="4820576" y="1795689"/>
            <a:ext cx="2175028" cy="1222719"/>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5692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1ADB6A6-D986-C67C-5C1C-6D1789F7D880}"/>
              </a:ext>
            </a:extLst>
          </p:cNvPr>
          <p:cNvPicPr>
            <a:picLocks noChangeAspect="1"/>
          </p:cNvPicPr>
          <p:nvPr/>
        </p:nvPicPr>
        <p:blipFill>
          <a:blip r:embed="rId2"/>
          <a:stretch>
            <a:fillRect/>
          </a:stretch>
        </p:blipFill>
        <p:spPr>
          <a:xfrm>
            <a:off x="812800" y="1737071"/>
            <a:ext cx="10284287" cy="1609187"/>
          </a:xfrm>
          <a:prstGeom prst="rect">
            <a:avLst/>
          </a:prstGeom>
        </p:spPr>
      </p:pic>
      <p:sp>
        <p:nvSpPr>
          <p:cNvPr id="2" name="Title 1"/>
          <p:cNvSpPr>
            <a:spLocks noGrp="1"/>
          </p:cNvSpPr>
          <p:nvPr>
            <p:ph type="title"/>
          </p:nvPr>
        </p:nvSpPr>
        <p:spPr>
          <a:xfrm>
            <a:off x="812800" y="124265"/>
            <a:ext cx="10515600" cy="1446742"/>
          </a:xfrm>
        </p:spPr>
        <p:txBody>
          <a:bodyPr>
            <a:normAutofit/>
          </a:bodyPr>
          <a:lstStyle/>
          <a:p>
            <a:r>
              <a:rPr lang="en-US" sz="4800" dirty="0">
                <a:solidFill>
                  <a:schemeClr val="bg1"/>
                </a:solidFill>
              </a:rPr>
              <a:t>Section 5 – Non-Motorist (Not Occupant of Railway or Motor Vehicle) </a:t>
            </a:r>
          </a:p>
        </p:txBody>
      </p:sp>
      <p:cxnSp>
        <p:nvCxnSpPr>
          <p:cNvPr id="4" name="Straight Connector 3"/>
          <p:cNvCxnSpPr/>
          <p:nvPr/>
        </p:nvCxnSpPr>
        <p:spPr>
          <a:xfrm>
            <a:off x="120331" y="1478998"/>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8" name="Content Placeholder 7"/>
          <p:cNvSpPr>
            <a:spLocks noGrp="1"/>
          </p:cNvSpPr>
          <p:nvPr>
            <p:ph idx="1"/>
          </p:nvPr>
        </p:nvSpPr>
        <p:spPr>
          <a:xfrm>
            <a:off x="0" y="1825625"/>
            <a:ext cx="12268200" cy="4351338"/>
          </a:xfrm>
        </p:spPr>
        <p:txBody>
          <a:bodyPr>
            <a:normAutofit/>
          </a:bodyPr>
          <a:lstStyle/>
          <a:p>
            <a:endParaRPr lang="en-US" dirty="0"/>
          </a:p>
          <a:p>
            <a:endParaRPr lang="en-US" dirty="0"/>
          </a:p>
          <a:p>
            <a:endParaRPr lang="en-US" dirty="0"/>
          </a:p>
          <a:p>
            <a:pPr marL="0" indent="0" defTabSz="274320">
              <a:buNone/>
            </a:pPr>
            <a:r>
              <a:rPr lang="en-US" sz="4800" dirty="0">
                <a:solidFill>
                  <a:schemeClr val="bg1"/>
                </a:solidFill>
              </a:rPr>
              <a:t>Pg. 55, item d., Pedalcyclist: </a:t>
            </a:r>
            <a:r>
              <a:rPr lang="en-US" sz="4800" dirty="0">
                <a:solidFill>
                  <a:srgbClr val="FFFF00"/>
                </a:solidFill>
              </a:rPr>
              <a:t>On Motorized Pedalcycle: No, Electric, Gas, Other (Explain). </a:t>
            </a:r>
          </a:p>
          <a:p>
            <a:pPr marL="0" indent="0" defTabSz="182880">
              <a:buNone/>
            </a:pPr>
            <a:endParaRPr lang="en-US" sz="4400" dirty="0"/>
          </a:p>
          <a:p>
            <a:pPr marL="0" indent="0">
              <a:buNone/>
            </a:pPr>
            <a:endParaRPr lang="en-US" dirty="0"/>
          </a:p>
        </p:txBody>
      </p:sp>
      <p:sp>
        <p:nvSpPr>
          <p:cNvPr id="12" name="Rectangle 11"/>
          <p:cNvSpPr/>
          <p:nvPr/>
        </p:nvSpPr>
        <p:spPr>
          <a:xfrm>
            <a:off x="6977849" y="1771120"/>
            <a:ext cx="1970842" cy="1575138"/>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72384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9CFFC16-88C3-41CC-1C00-3EEAE49588D8}"/>
              </a:ext>
            </a:extLst>
          </p:cNvPr>
          <p:cNvPicPr>
            <a:picLocks noChangeAspect="1"/>
          </p:cNvPicPr>
          <p:nvPr/>
        </p:nvPicPr>
        <p:blipFill>
          <a:blip r:embed="rId2"/>
          <a:stretch>
            <a:fillRect/>
          </a:stretch>
        </p:blipFill>
        <p:spPr>
          <a:xfrm>
            <a:off x="812800" y="1737071"/>
            <a:ext cx="10896600" cy="1609187"/>
          </a:xfrm>
          <a:prstGeom prst="rect">
            <a:avLst/>
          </a:prstGeom>
        </p:spPr>
      </p:pic>
      <p:sp>
        <p:nvSpPr>
          <p:cNvPr id="2" name="Title 1"/>
          <p:cNvSpPr>
            <a:spLocks noGrp="1"/>
          </p:cNvSpPr>
          <p:nvPr>
            <p:ph type="title"/>
          </p:nvPr>
        </p:nvSpPr>
        <p:spPr>
          <a:xfrm>
            <a:off x="812800" y="124265"/>
            <a:ext cx="10515600" cy="1446742"/>
          </a:xfrm>
        </p:spPr>
        <p:txBody>
          <a:bodyPr>
            <a:normAutofit/>
          </a:bodyPr>
          <a:lstStyle/>
          <a:p>
            <a:r>
              <a:rPr lang="en-US" sz="4800" dirty="0">
                <a:solidFill>
                  <a:schemeClr val="bg1"/>
                </a:solidFill>
              </a:rPr>
              <a:t>Section 5 – Non-Motorist (Not Occupant of Railway or Motor Vehicle) </a:t>
            </a:r>
          </a:p>
        </p:txBody>
      </p:sp>
      <p:cxnSp>
        <p:nvCxnSpPr>
          <p:cNvPr id="4" name="Straight Connector 3"/>
          <p:cNvCxnSpPr/>
          <p:nvPr/>
        </p:nvCxnSpPr>
        <p:spPr>
          <a:xfrm>
            <a:off x="120331" y="1478998"/>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8" name="Content Placeholder 7"/>
          <p:cNvSpPr>
            <a:spLocks noGrp="1"/>
          </p:cNvSpPr>
          <p:nvPr>
            <p:ph idx="1"/>
          </p:nvPr>
        </p:nvSpPr>
        <p:spPr>
          <a:xfrm>
            <a:off x="0" y="1825625"/>
            <a:ext cx="12268200" cy="4351338"/>
          </a:xfrm>
        </p:spPr>
        <p:txBody>
          <a:bodyPr>
            <a:normAutofit/>
          </a:bodyPr>
          <a:lstStyle/>
          <a:p>
            <a:endParaRPr lang="en-US" dirty="0"/>
          </a:p>
          <a:p>
            <a:endParaRPr lang="en-US" dirty="0"/>
          </a:p>
          <a:p>
            <a:endParaRPr lang="en-US" dirty="0"/>
          </a:p>
          <a:p>
            <a:pPr marL="0" indent="0" defTabSz="274320">
              <a:buNone/>
            </a:pPr>
            <a:r>
              <a:rPr lang="en-US" sz="4800" dirty="0">
                <a:solidFill>
                  <a:schemeClr val="bg1"/>
                </a:solidFill>
              </a:rPr>
              <a:t>Pg. 55, item e., Other Non-Motorist: </a:t>
            </a:r>
            <a:r>
              <a:rPr lang="en-US" sz="4800" dirty="0">
                <a:solidFill>
                  <a:srgbClr val="FFFF00"/>
                </a:solidFill>
              </a:rPr>
              <a:t>Occupant of Animal or Animal Drawn Device Yes / No.</a:t>
            </a:r>
          </a:p>
          <a:p>
            <a:pPr marL="0" indent="0" defTabSz="182880">
              <a:buNone/>
            </a:pPr>
            <a:endParaRPr lang="en-US" sz="4400" dirty="0"/>
          </a:p>
          <a:p>
            <a:pPr marL="0" indent="0">
              <a:buNone/>
            </a:pPr>
            <a:endParaRPr lang="en-US" dirty="0"/>
          </a:p>
        </p:txBody>
      </p:sp>
      <p:sp>
        <p:nvSpPr>
          <p:cNvPr id="12" name="Rectangle 11"/>
          <p:cNvSpPr/>
          <p:nvPr/>
        </p:nvSpPr>
        <p:spPr>
          <a:xfrm>
            <a:off x="9421401" y="1780116"/>
            <a:ext cx="2287999" cy="1488017"/>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14808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bg>
      <p:bgPr>
        <a:gradFill flip="none" rotWithShape="1">
          <a:gsLst>
            <a:gs pos="92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4E0B6FE-AC50-880D-8346-EFBF271E99BD}"/>
              </a:ext>
            </a:extLst>
          </p:cNvPr>
          <p:cNvPicPr>
            <a:picLocks noChangeAspect="1"/>
          </p:cNvPicPr>
          <p:nvPr/>
        </p:nvPicPr>
        <p:blipFill>
          <a:blip r:embed="rId2"/>
          <a:stretch>
            <a:fillRect/>
          </a:stretch>
        </p:blipFill>
        <p:spPr>
          <a:xfrm>
            <a:off x="-25400" y="1761861"/>
            <a:ext cx="12192000" cy="1684071"/>
          </a:xfrm>
          <a:prstGeom prst="rect">
            <a:avLst/>
          </a:prstGeom>
        </p:spPr>
      </p:pic>
      <p:sp>
        <p:nvSpPr>
          <p:cNvPr id="2" name="Title 1"/>
          <p:cNvSpPr>
            <a:spLocks noGrp="1"/>
          </p:cNvSpPr>
          <p:nvPr>
            <p:ph type="title"/>
          </p:nvPr>
        </p:nvSpPr>
        <p:spPr>
          <a:xfrm>
            <a:off x="812800" y="124265"/>
            <a:ext cx="10515600" cy="1446742"/>
          </a:xfrm>
        </p:spPr>
        <p:txBody>
          <a:bodyPr>
            <a:normAutofit/>
          </a:bodyPr>
          <a:lstStyle/>
          <a:p>
            <a:r>
              <a:rPr lang="en-US" sz="4800" dirty="0">
                <a:solidFill>
                  <a:schemeClr val="bg1"/>
                </a:solidFill>
              </a:rPr>
              <a:t>Section 5 – Non-Motorist (Not Occupant of Railway or Motor Vehicle) </a:t>
            </a:r>
          </a:p>
        </p:txBody>
      </p:sp>
      <p:cxnSp>
        <p:nvCxnSpPr>
          <p:cNvPr id="4" name="Straight Connector 3"/>
          <p:cNvCxnSpPr/>
          <p:nvPr/>
        </p:nvCxnSpPr>
        <p:spPr>
          <a:xfrm>
            <a:off x="120331" y="1478998"/>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8" name="Content Placeholder 7"/>
          <p:cNvSpPr>
            <a:spLocks noGrp="1"/>
          </p:cNvSpPr>
          <p:nvPr>
            <p:ph idx="1"/>
          </p:nvPr>
        </p:nvSpPr>
        <p:spPr>
          <a:xfrm>
            <a:off x="0" y="1825624"/>
            <a:ext cx="12268200" cy="5032375"/>
          </a:xfrm>
        </p:spPr>
        <p:txBody>
          <a:bodyPr>
            <a:normAutofit fontScale="92500" lnSpcReduction="20000"/>
          </a:bodyPr>
          <a:lstStyle/>
          <a:p>
            <a:endParaRPr lang="en-US" dirty="0"/>
          </a:p>
          <a:p>
            <a:endParaRPr lang="en-US" dirty="0"/>
          </a:p>
          <a:p>
            <a:endParaRPr lang="en-US" dirty="0"/>
          </a:p>
          <a:p>
            <a:pPr marL="0" indent="0" defTabSz="274320">
              <a:buNone/>
            </a:pPr>
            <a:endParaRPr lang="en-US" sz="4800" dirty="0">
              <a:solidFill>
                <a:schemeClr val="bg1"/>
              </a:solidFill>
            </a:endParaRPr>
          </a:p>
          <a:p>
            <a:pPr marL="0" indent="0" defTabSz="274320">
              <a:buNone/>
            </a:pPr>
            <a:r>
              <a:rPr lang="en-US" sz="4800" dirty="0">
                <a:solidFill>
                  <a:schemeClr val="bg1"/>
                </a:solidFill>
              </a:rPr>
              <a:t>Pg. 56, item f., </a:t>
            </a:r>
            <a:r>
              <a:rPr lang="en-US" sz="4800" dirty="0">
                <a:solidFill>
                  <a:srgbClr val="FFFF00"/>
                </a:solidFill>
              </a:rPr>
              <a:t>PEDESTRAIN SPECIAL FUNCTION:</a:t>
            </a:r>
            <a:r>
              <a:rPr lang="en-US" sz="4800" dirty="0">
                <a:solidFill>
                  <a:schemeClr val="bg1"/>
                </a:solidFill>
              </a:rPr>
              <a:t> Added the following attribute values:</a:t>
            </a:r>
          </a:p>
          <a:p>
            <a:pPr defTabSz="274320">
              <a:buFont typeface="Wingdings" panose="05000000000000000000" pitchFamily="2" charset="2"/>
              <a:buChar char="Ø"/>
            </a:pPr>
            <a:r>
              <a:rPr lang="en-US" sz="4800" dirty="0">
                <a:solidFill>
                  <a:schemeClr val="bg1"/>
                </a:solidFill>
              </a:rPr>
              <a:t>  </a:t>
            </a:r>
            <a:r>
              <a:rPr lang="en-US" sz="4800" dirty="0">
                <a:solidFill>
                  <a:srgbClr val="FFFF00"/>
                </a:solidFill>
              </a:rPr>
              <a:t>Tow Operator</a:t>
            </a:r>
          </a:p>
          <a:p>
            <a:pPr defTabSz="274320">
              <a:buFont typeface="Wingdings" panose="05000000000000000000" pitchFamily="2" charset="2"/>
              <a:buChar char="Ø"/>
            </a:pPr>
            <a:r>
              <a:rPr lang="en-US" sz="4800" dirty="0">
                <a:solidFill>
                  <a:schemeClr val="bg1"/>
                </a:solidFill>
              </a:rPr>
              <a:t>  </a:t>
            </a:r>
            <a:r>
              <a:rPr lang="en-US" sz="4800" dirty="0">
                <a:solidFill>
                  <a:srgbClr val="FFFF00"/>
                </a:solidFill>
              </a:rPr>
              <a:t>EMS</a:t>
            </a:r>
          </a:p>
          <a:p>
            <a:pPr defTabSz="274320">
              <a:buFont typeface="Wingdings" panose="05000000000000000000" pitchFamily="2" charset="2"/>
              <a:buChar char="Ø"/>
            </a:pPr>
            <a:r>
              <a:rPr lang="en-US" sz="4800" dirty="0">
                <a:solidFill>
                  <a:schemeClr val="bg1"/>
                </a:solidFill>
              </a:rPr>
              <a:t>  </a:t>
            </a:r>
            <a:r>
              <a:rPr lang="en-US" sz="4800" dirty="0">
                <a:solidFill>
                  <a:srgbClr val="FFFF00"/>
                </a:solidFill>
              </a:rPr>
              <a:t>Fire</a:t>
            </a:r>
          </a:p>
          <a:p>
            <a:pPr marL="0" indent="0" defTabSz="182880">
              <a:buNone/>
            </a:pPr>
            <a:endParaRPr lang="en-US" sz="4400" dirty="0"/>
          </a:p>
          <a:p>
            <a:pPr marL="0" indent="0">
              <a:buNone/>
            </a:pPr>
            <a:endParaRPr lang="en-US" dirty="0"/>
          </a:p>
        </p:txBody>
      </p:sp>
      <p:sp>
        <p:nvSpPr>
          <p:cNvPr id="12" name="Rectangle 11"/>
          <p:cNvSpPr/>
          <p:nvPr/>
        </p:nvSpPr>
        <p:spPr>
          <a:xfrm>
            <a:off x="9114366" y="1825624"/>
            <a:ext cx="3077634" cy="1620308"/>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p:nvSpPr>
        <p:spPr>
          <a:xfrm>
            <a:off x="9105392" y="2577160"/>
            <a:ext cx="1266274" cy="438572"/>
          </a:xfrm>
          <a:prstGeom prst="ellipse">
            <a:avLst/>
          </a:prstGeom>
          <a:noFill/>
          <a:ln w="412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p:cNvSpPr/>
          <p:nvPr/>
        </p:nvSpPr>
        <p:spPr>
          <a:xfrm>
            <a:off x="9114366" y="2881126"/>
            <a:ext cx="846667" cy="393193"/>
          </a:xfrm>
          <a:prstGeom prst="ellipse">
            <a:avLst/>
          </a:prstGeom>
          <a:noFill/>
          <a:ln w="412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p:cNvSpPr/>
          <p:nvPr/>
        </p:nvSpPr>
        <p:spPr>
          <a:xfrm>
            <a:off x="10652340" y="2104146"/>
            <a:ext cx="921511" cy="363846"/>
          </a:xfrm>
          <a:prstGeom prst="ellipse">
            <a:avLst/>
          </a:prstGeom>
          <a:noFill/>
          <a:ln w="412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40882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5" end="5"/>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6" end="6"/>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P spid="13"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bg>
      <p:bgPr>
        <a:gradFill flip="none" rotWithShape="1">
          <a:gsLst>
            <a:gs pos="79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809CF33-BDCC-6C79-6A18-42D67C9285D7}"/>
              </a:ext>
            </a:extLst>
          </p:cNvPr>
          <p:cNvPicPr>
            <a:picLocks noChangeAspect="1"/>
          </p:cNvPicPr>
          <p:nvPr/>
        </p:nvPicPr>
        <p:blipFill>
          <a:blip r:embed="rId2"/>
          <a:stretch>
            <a:fillRect/>
          </a:stretch>
        </p:blipFill>
        <p:spPr>
          <a:xfrm>
            <a:off x="-1" y="1775535"/>
            <a:ext cx="12192000" cy="1722770"/>
          </a:xfrm>
          <a:prstGeom prst="rect">
            <a:avLst/>
          </a:prstGeom>
        </p:spPr>
      </p:pic>
      <p:sp>
        <p:nvSpPr>
          <p:cNvPr id="2" name="Title 1"/>
          <p:cNvSpPr>
            <a:spLocks noGrp="1"/>
          </p:cNvSpPr>
          <p:nvPr>
            <p:ph type="title"/>
          </p:nvPr>
        </p:nvSpPr>
        <p:spPr>
          <a:xfrm>
            <a:off x="812800" y="124265"/>
            <a:ext cx="10515600" cy="1446742"/>
          </a:xfrm>
        </p:spPr>
        <p:txBody>
          <a:bodyPr>
            <a:normAutofit/>
          </a:bodyPr>
          <a:lstStyle/>
          <a:p>
            <a:r>
              <a:rPr lang="en-US" sz="4800" dirty="0">
                <a:solidFill>
                  <a:schemeClr val="bg1"/>
                </a:solidFill>
              </a:rPr>
              <a:t>Section 5 – Non-Motorist (Not Occupant of Railway or Motor Vehicle) </a:t>
            </a:r>
          </a:p>
        </p:txBody>
      </p:sp>
      <p:cxnSp>
        <p:nvCxnSpPr>
          <p:cNvPr id="4" name="Straight Connector 3"/>
          <p:cNvCxnSpPr/>
          <p:nvPr/>
        </p:nvCxnSpPr>
        <p:spPr>
          <a:xfrm>
            <a:off x="120331" y="1478998"/>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8" name="Content Placeholder 7"/>
          <p:cNvSpPr>
            <a:spLocks noGrp="1"/>
          </p:cNvSpPr>
          <p:nvPr>
            <p:ph idx="1"/>
          </p:nvPr>
        </p:nvSpPr>
        <p:spPr>
          <a:xfrm>
            <a:off x="0" y="2015067"/>
            <a:ext cx="12268200" cy="4161896"/>
          </a:xfrm>
        </p:spPr>
        <p:txBody>
          <a:bodyPr>
            <a:normAutofit/>
          </a:bodyPr>
          <a:lstStyle/>
          <a:p>
            <a:endParaRPr lang="en-US" dirty="0"/>
          </a:p>
          <a:p>
            <a:endParaRPr lang="en-US" dirty="0"/>
          </a:p>
          <a:p>
            <a:endParaRPr lang="en-US" dirty="0"/>
          </a:p>
          <a:p>
            <a:pPr marL="0" indent="0" defTabSz="274320">
              <a:buNone/>
            </a:pPr>
            <a:r>
              <a:rPr lang="en-US" sz="4800" dirty="0">
                <a:solidFill>
                  <a:schemeClr val="bg1"/>
                </a:solidFill>
              </a:rPr>
              <a:t>Pg. 56, item g., </a:t>
            </a:r>
            <a:r>
              <a:rPr lang="en-US" sz="4800" dirty="0">
                <a:solidFill>
                  <a:srgbClr val="FFFF00"/>
                </a:solidFill>
              </a:rPr>
              <a:t>NO. </a:t>
            </a:r>
            <a:r>
              <a:rPr lang="en-US" sz="4800" dirty="0">
                <a:solidFill>
                  <a:schemeClr val="bg1"/>
                </a:solidFill>
              </a:rPr>
              <a:t>– The unique number assigned to the non-motorist.</a:t>
            </a:r>
          </a:p>
          <a:p>
            <a:pPr marL="0" indent="0" defTabSz="182880">
              <a:buNone/>
            </a:pPr>
            <a:endParaRPr lang="en-US" sz="4400" dirty="0"/>
          </a:p>
          <a:p>
            <a:pPr marL="0" indent="0">
              <a:buNone/>
            </a:pPr>
            <a:endParaRPr lang="en-US" dirty="0"/>
          </a:p>
        </p:txBody>
      </p:sp>
      <p:sp>
        <p:nvSpPr>
          <p:cNvPr id="12" name="Rectangle 11"/>
          <p:cNvSpPr/>
          <p:nvPr/>
        </p:nvSpPr>
        <p:spPr>
          <a:xfrm>
            <a:off x="-1" y="2938509"/>
            <a:ext cx="414867" cy="559796"/>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22319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bg>
      <p:bgPr>
        <a:gradFill flip="none" rotWithShape="1">
          <a:gsLst>
            <a:gs pos="95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AA93A6D-5D39-2CC1-0494-23A5DCF831B6}"/>
              </a:ext>
            </a:extLst>
          </p:cNvPr>
          <p:cNvPicPr>
            <a:picLocks noChangeAspect="1"/>
          </p:cNvPicPr>
          <p:nvPr/>
        </p:nvPicPr>
        <p:blipFill>
          <a:blip r:embed="rId2"/>
          <a:stretch>
            <a:fillRect/>
          </a:stretch>
        </p:blipFill>
        <p:spPr>
          <a:xfrm>
            <a:off x="0" y="1669002"/>
            <a:ext cx="12192000" cy="2842810"/>
          </a:xfrm>
          <a:prstGeom prst="rect">
            <a:avLst/>
          </a:prstGeom>
        </p:spPr>
      </p:pic>
      <p:sp>
        <p:nvSpPr>
          <p:cNvPr id="2" name="Title 1"/>
          <p:cNvSpPr>
            <a:spLocks noGrp="1"/>
          </p:cNvSpPr>
          <p:nvPr>
            <p:ph type="title"/>
          </p:nvPr>
        </p:nvSpPr>
        <p:spPr>
          <a:xfrm>
            <a:off x="812800" y="124265"/>
            <a:ext cx="10515600" cy="1446742"/>
          </a:xfrm>
        </p:spPr>
        <p:txBody>
          <a:bodyPr>
            <a:normAutofit/>
          </a:bodyPr>
          <a:lstStyle/>
          <a:p>
            <a:r>
              <a:rPr lang="en-US" sz="4800" dirty="0">
                <a:solidFill>
                  <a:schemeClr val="bg1"/>
                </a:solidFill>
              </a:rPr>
              <a:t>Section 5 – Non-Motorist (Not Occupant of Railway or Motor Vehicle) </a:t>
            </a:r>
          </a:p>
        </p:txBody>
      </p:sp>
      <p:cxnSp>
        <p:nvCxnSpPr>
          <p:cNvPr id="4" name="Straight Connector 3"/>
          <p:cNvCxnSpPr/>
          <p:nvPr/>
        </p:nvCxnSpPr>
        <p:spPr>
          <a:xfrm>
            <a:off x="120331" y="1478998"/>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8" name="Content Placeholder 7"/>
          <p:cNvSpPr>
            <a:spLocks noGrp="1"/>
          </p:cNvSpPr>
          <p:nvPr>
            <p:ph idx="1"/>
          </p:nvPr>
        </p:nvSpPr>
        <p:spPr>
          <a:xfrm>
            <a:off x="0" y="1736736"/>
            <a:ext cx="12268200" cy="5121264"/>
          </a:xfrm>
        </p:spPr>
        <p:txBody>
          <a:bodyPr>
            <a:normAutofit lnSpcReduction="10000"/>
          </a:bodyPr>
          <a:lstStyle/>
          <a:p>
            <a:endParaRPr lang="en-US" dirty="0"/>
          </a:p>
          <a:p>
            <a:endParaRPr lang="en-US" dirty="0"/>
          </a:p>
          <a:p>
            <a:endParaRPr lang="en-US" dirty="0"/>
          </a:p>
          <a:p>
            <a:pPr marL="0" indent="0" defTabSz="274320">
              <a:buNone/>
            </a:pPr>
            <a:endParaRPr lang="en-US" sz="4800" dirty="0">
              <a:solidFill>
                <a:schemeClr val="bg1"/>
              </a:solidFill>
            </a:endParaRPr>
          </a:p>
          <a:p>
            <a:pPr marL="0" indent="0" defTabSz="274320">
              <a:buNone/>
            </a:pPr>
            <a:endParaRPr lang="en-US" sz="4800" dirty="0">
              <a:solidFill>
                <a:schemeClr val="bg1"/>
              </a:solidFill>
            </a:endParaRPr>
          </a:p>
          <a:p>
            <a:pPr marL="0" indent="0" defTabSz="274320">
              <a:buNone/>
            </a:pPr>
            <a:r>
              <a:rPr lang="en-US" sz="4800" dirty="0">
                <a:solidFill>
                  <a:schemeClr val="bg1"/>
                </a:solidFill>
              </a:rPr>
              <a:t>Pg. 57, item p., </a:t>
            </a:r>
            <a:r>
              <a:rPr lang="en-US" sz="4800" dirty="0">
                <a:solidFill>
                  <a:srgbClr val="FFFF00"/>
                </a:solidFill>
              </a:rPr>
              <a:t>SAFETY DEVICES:</a:t>
            </a:r>
            <a:r>
              <a:rPr lang="en-US" sz="4800" dirty="0">
                <a:solidFill>
                  <a:schemeClr val="bg1"/>
                </a:solidFill>
              </a:rPr>
              <a:t> Enter up to </a:t>
            </a:r>
            <a:r>
              <a:rPr lang="en-US" sz="4800" dirty="0">
                <a:solidFill>
                  <a:srgbClr val="FFFF00"/>
                </a:solidFill>
              </a:rPr>
              <a:t>three </a:t>
            </a:r>
            <a:r>
              <a:rPr lang="en-US" sz="4800" dirty="0">
                <a:solidFill>
                  <a:schemeClr val="bg1"/>
                </a:solidFill>
              </a:rPr>
              <a:t>codes to indicate the type of safety device(s) used, if any, by the non-motorist.</a:t>
            </a:r>
          </a:p>
          <a:p>
            <a:pPr marL="0" indent="0" defTabSz="182880">
              <a:buNone/>
            </a:pPr>
            <a:endParaRPr lang="en-US" sz="4400" dirty="0"/>
          </a:p>
          <a:p>
            <a:pPr marL="0" indent="0">
              <a:buNone/>
            </a:pPr>
            <a:endParaRPr lang="en-US" dirty="0"/>
          </a:p>
        </p:txBody>
      </p:sp>
      <p:sp>
        <p:nvSpPr>
          <p:cNvPr id="12" name="Rectangle 11"/>
          <p:cNvSpPr/>
          <p:nvPr/>
        </p:nvSpPr>
        <p:spPr>
          <a:xfrm>
            <a:off x="3716609" y="3517144"/>
            <a:ext cx="980336" cy="994668"/>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27224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xEl>
                                              <p:pRg st="5" end="5"/>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bg>
      <p:bgPr>
        <a:gradFill flip="none" rotWithShape="1">
          <a:gsLst>
            <a:gs pos="96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DAD8A5B-17F0-436A-738A-E45C755522B4}"/>
              </a:ext>
            </a:extLst>
          </p:cNvPr>
          <p:cNvPicPr>
            <a:picLocks noChangeAspect="1"/>
          </p:cNvPicPr>
          <p:nvPr/>
        </p:nvPicPr>
        <p:blipFill>
          <a:blip r:embed="rId2"/>
          <a:stretch>
            <a:fillRect/>
          </a:stretch>
        </p:blipFill>
        <p:spPr>
          <a:xfrm>
            <a:off x="38100" y="1571007"/>
            <a:ext cx="12192000" cy="2165624"/>
          </a:xfrm>
          <a:prstGeom prst="rect">
            <a:avLst/>
          </a:prstGeom>
        </p:spPr>
      </p:pic>
      <p:sp>
        <p:nvSpPr>
          <p:cNvPr id="2" name="Title 1"/>
          <p:cNvSpPr>
            <a:spLocks noGrp="1"/>
          </p:cNvSpPr>
          <p:nvPr>
            <p:ph type="title"/>
          </p:nvPr>
        </p:nvSpPr>
        <p:spPr>
          <a:xfrm>
            <a:off x="812800" y="124265"/>
            <a:ext cx="10515600" cy="1446742"/>
          </a:xfrm>
        </p:spPr>
        <p:txBody>
          <a:bodyPr>
            <a:normAutofit/>
          </a:bodyPr>
          <a:lstStyle/>
          <a:p>
            <a:r>
              <a:rPr lang="en-US" sz="4800" dirty="0">
                <a:solidFill>
                  <a:schemeClr val="bg1"/>
                </a:solidFill>
              </a:rPr>
              <a:t>Section 5 – Non-Motorist (Not Occupant of Railway or Motor Vehicle) </a:t>
            </a:r>
          </a:p>
        </p:txBody>
      </p:sp>
      <p:cxnSp>
        <p:nvCxnSpPr>
          <p:cNvPr id="4" name="Straight Connector 3"/>
          <p:cNvCxnSpPr/>
          <p:nvPr/>
        </p:nvCxnSpPr>
        <p:spPr>
          <a:xfrm>
            <a:off x="120331" y="1478998"/>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8" name="Content Placeholder 7"/>
          <p:cNvSpPr>
            <a:spLocks noGrp="1"/>
          </p:cNvSpPr>
          <p:nvPr>
            <p:ph idx="1"/>
          </p:nvPr>
        </p:nvSpPr>
        <p:spPr>
          <a:xfrm>
            <a:off x="0" y="1958009"/>
            <a:ext cx="12268200" cy="4899990"/>
          </a:xfrm>
        </p:spPr>
        <p:txBody>
          <a:bodyPr>
            <a:normAutofit fontScale="92500" lnSpcReduction="20000"/>
          </a:bodyPr>
          <a:lstStyle/>
          <a:p>
            <a:endParaRPr lang="en-US" dirty="0"/>
          </a:p>
          <a:p>
            <a:endParaRPr lang="en-US" dirty="0"/>
          </a:p>
          <a:p>
            <a:endParaRPr lang="en-US" dirty="0"/>
          </a:p>
          <a:p>
            <a:pPr marL="0" indent="0" defTabSz="274320">
              <a:buNone/>
            </a:pPr>
            <a:endParaRPr lang="en-US" sz="4800" dirty="0">
              <a:solidFill>
                <a:schemeClr val="bg1"/>
              </a:solidFill>
            </a:endParaRPr>
          </a:p>
          <a:p>
            <a:pPr marL="0" indent="0" defTabSz="274320">
              <a:buNone/>
            </a:pPr>
            <a:r>
              <a:rPr lang="en-US" sz="4700" dirty="0">
                <a:solidFill>
                  <a:schemeClr val="bg1"/>
                </a:solidFill>
              </a:rPr>
              <a:t>Pgs. 57 &amp; 58, item q., </a:t>
            </a:r>
            <a:r>
              <a:rPr lang="en-US" sz="4700" dirty="0">
                <a:solidFill>
                  <a:srgbClr val="FFFF00"/>
                </a:solidFill>
              </a:rPr>
              <a:t>LOCATION</a:t>
            </a:r>
            <a:r>
              <a:rPr lang="en-US" sz="4700" dirty="0">
                <a:solidFill>
                  <a:schemeClr val="bg1"/>
                </a:solidFill>
              </a:rPr>
              <a:t>: Removed the following attribute values: </a:t>
            </a:r>
          </a:p>
          <a:p>
            <a:pPr defTabSz="274320">
              <a:buFont typeface="Wingdings" panose="05000000000000000000" pitchFamily="2" charset="2"/>
              <a:buChar char="Ø"/>
            </a:pPr>
            <a:r>
              <a:rPr lang="en-US" sz="4700" dirty="0">
                <a:solidFill>
                  <a:schemeClr val="bg1"/>
                </a:solidFill>
              </a:rPr>
              <a:t>  </a:t>
            </a:r>
            <a:r>
              <a:rPr lang="en-US" sz="4700" dirty="0">
                <a:solidFill>
                  <a:srgbClr val="FFFF00"/>
                </a:solidFill>
              </a:rPr>
              <a:t>On Roadway</a:t>
            </a:r>
          </a:p>
          <a:p>
            <a:pPr defTabSz="274320">
              <a:buFont typeface="Wingdings" panose="05000000000000000000" pitchFamily="2" charset="2"/>
              <a:buChar char="Ø"/>
            </a:pPr>
            <a:r>
              <a:rPr lang="en-US" sz="4700" dirty="0">
                <a:solidFill>
                  <a:schemeClr val="bg1"/>
                </a:solidFill>
              </a:rPr>
              <a:t>  </a:t>
            </a:r>
            <a:r>
              <a:rPr lang="en-US" sz="4700" dirty="0">
                <a:solidFill>
                  <a:srgbClr val="FFFF00"/>
                </a:solidFill>
              </a:rPr>
              <a:t>Off Roadway</a:t>
            </a:r>
          </a:p>
          <a:p>
            <a:pPr defTabSz="274320">
              <a:buFont typeface="Wingdings" panose="05000000000000000000" pitchFamily="2" charset="2"/>
              <a:buChar char="Ø"/>
            </a:pPr>
            <a:r>
              <a:rPr lang="en-US" sz="4700" dirty="0">
                <a:solidFill>
                  <a:schemeClr val="bg1"/>
                </a:solidFill>
              </a:rPr>
              <a:t>  </a:t>
            </a:r>
            <a:r>
              <a:rPr lang="en-US" sz="4700" dirty="0">
                <a:solidFill>
                  <a:srgbClr val="FFFF00"/>
                </a:solidFill>
              </a:rPr>
              <a:t>On Median / Crossing Island</a:t>
            </a:r>
          </a:p>
          <a:p>
            <a:pPr defTabSz="274320">
              <a:buFont typeface="Wingdings" panose="05000000000000000000" pitchFamily="2" charset="2"/>
              <a:buChar char="Ø"/>
            </a:pPr>
            <a:endParaRPr lang="en-US" dirty="0">
              <a:solidFill>
                <a:srgbClr val="FFFF00"/>
              </a:solidFill>
            </a:endParaRPr>
          </a:p>
        </p:txBody>
      </p:sp>
      <p:sp>
        <p:nvSpPr>
          <p:cNvPr id="12" name="Rectangle 11"/>
          <p:cNvSpPr/>
          <p:nvPr/>
        </p:nvSpPr>
        <p:spPr>
          <a:xfrm>
            <a:off x="4709262" y="2991775"/>
            <a:ext cx="6307926" cy="744856"/>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28883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48EAC82-18AE-A8C2-E8B9-8A8CDEF5A77F}"/>
              </a:ext>
            </a:extLst>
          </p:cNvPr>
          <p:cNvPicPr>
            <a:picLocks noChangeAspect="1"/>
          </p:cNvPicPr>
          <p:nvPr/>
        </p:nvPicPr>
        <p:blipFill>
          <a:blip r:embed="rId2"/>
          <a:stretch>
            <a:fillRect/>
          </a:stretch>
        </p:blipFill>
        <p:spPr>
          <a:xfrm>
            <a:off x="0" y="1571007"/>
            <a:ext cx="12192000" cy="2573462"/>
          </a:xfrm>
          <a:prstGeom prst="rect">
            <a:avLst/>
          </a:prstGeom>
        </p:spPr>
      </p:pic>
      <p:sp>
        <p:nvSpPr>
          <p:cNvPr id="2" name="Title 1"/>
          <p:cNvSpPr>
            <a:spLocks noGrp="1"/>
          </p:cNvSpPr>
          <p:nvPr>
            <p:ph type="title"/>
          </p:nvPr>
        </p:nvSpPr>
        <p:spPr>
          <a:xfrm>
            <a:off x="812800" y="124265"/>
            <a:ext cx="10515600" cy="1446742"/>
          </a:xfrm>
        </p:spPr>
        <p:txBody>
          <a:bodyPr>
            <a:normAutofit/>
          </a:bodyPr>
          <a:lstStyle/>
          <a:p>
            <a:r>
              <a:rPr lang="en-US" sz="4800" dirty="0">
                <a:solidFill>
                  <a:schemeClr val="bg1"/>
                </a:solidFill>
              </a:rPr>
              <a:t>Section 5 – Non-Motorist (Not Occupant of Railway or Motor Vehicle) </a:t>
            </a:r>
          </a:p>
        </p:txBody>
      </p:sp>
      <p:cxnSp>
        <p:nvCxnSpPr>
          <p:cNvPr id="4" name="Straight Connector 3"/>
          <p:cNvCxnSpPr/>
          <p:nvPr/>
        </p:nvCxnSpPr>
        <p:spPr>
          <a:xfrm>
            <a:off x="120331" y="1478998"/>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8" name="Content Placeholder 7"/>
          <p:cNvSpPr>
            <a:spLocks noGrp="1"/>
          </p:cNvSpPr>
          <p:nvPr>
            <p:ph idx="1"/>
          </p:nvPr>
        </p:nvSpPr>
        <p:spPr>
          <a:xfrm>
            <a:off x="0" y="1825624"/>
            <a:ext cx="12268200" cy="5032375"/>
          </a:xfrm>
        </p:spPr>
        <p:txBody>
          <a:bodyPr>
            <a:normAutofit fontScale="92500" lnSpcReduction="20000"/>
          </a:bodyPr>
          <a:lstStyle/>
          <a:p>
            <a:endParaRPr lang="en-US" dirty="0"/>
          </a:p>
          <a:p>
            <a:endParaRPr lang="en-US" dirty="0"/>
          </a:p>
          <a:p>
            <a:endParaRPr lang="en-US" dirty="0"/>
          </a:p>
          <a:p>
            <a:pPr marL="0" indent="0" defTabSz="274320">
              <a:buNone/>
            </a:pPr>
            <a:endParaRPr lang="en-US" sz="4800" dirty="0">
              <a:solidFill>
                <a:schemeClr val="bg1"/>
              </a:solidFill>
            </a:endParaRPr>
          </a:p>
          <a:p>
            <a:pPr marL="0" indent="0" defTabSz="274320">
              <a:buNone/>
            </a:pPr>
            <a:endParaRPr lang="en-US" sz="4800" dirty="0">
              <a:solidFill>
                <a:schemeClr val="bg1"/>
              </a:solidFill>
            </a:endParaRPr>
          </a:p>
          <a:p>
            <a:pPr marL="0" indent="0" defTabSz="274320">
              <a:buNone/>
            </a:pPr>
            <a:r>
              <a:rPr lang="en-US" sz="4800" dirty="0">
                <a:solidFill>
                  <a:schemeClr val="bg1"/>
                </a:solidFill>
              </a:rPr>
              <a:t>Pgs. 57 &amp; 58, item q., </a:t>
            </a:r>
            <a:r>
              <a:rPr lang="en-US" sz="4800" dirty="0">
                <a:solidFill>
                  <a:srgbClr val="FFFF00"/>
                </a:solidFill>
              </a:rPr>
              <a:t>LOCATION</a:t>
            </a:r>
            <a:r>
              <a:rPr lang="en-US" sz="4800" dirty="0">
                <a:solidFill>
                  <a:schemeClr val="bg1"/>
                </a:solidFill>
              </a:rPr>
              <a:t>: Added the following attribute values: </a:t>
            </a:r>
          </a:p>
          <a:p>
            <a:pPr defTabSz="274320">
              <a:buFont typeface="Wingdings" panose="05000000000000000000" pitchFamily="2" charset="2"/>
              <a:buChar char="Ø"/>
            </a:pPr>
            <a:r>
              <a:rPr lang="en-US" sz="4800" dirty="0">
                <a:solidFill>
                  <a:schemeClr val="bg1"/>
                </a:solidFill>
              </a:rPr>
              <a:t> </a:t>
            </a:r>
            <a:r>
              <a:rPr lang="en-US" sz="4800" dirty="0">
                <a:solidFill>
                  <a:srgbClr val="FFFF00"/>
                </a:solidFill>
              </a:rPr>
              <a:t>On Roadway Within Crosswalk / Intersection</a:t>
            </a:r>
          </a:p>
          <a:p>
            <a:pPr defTabSz="274320">
              <a:buFont typeface="Wingdings" panose="05000000000000000000" pitchFamily="2" charset="2"/>
              <a:buChar char="Ø"/>
            </a:pPr>
            <a:r>
              <a:rPr lang="en-US" sz="4800" dirty="0">
                <a:solidFill>
                  <a:schemeClr val="bg1"/>
                </a:solidFill>
              </a:rPr>
              <a:t> </a:t>
            </a:r>
            <a:r>
              <a:rPr lang="en-US" sz="4800" dirty="0">
                <a:solidFill>
                  <a:srgbClr val="FFFF00"/>
                </a:solidFill>
              </a:rPr>
              <a:t>On Roadway Outside Crosswalk / Intersection</a:t>
            </a:r>
            <a:endParaRPr lang="en-US" dirty="0">
              <a:solidFill>
                <a:srgbClr val="FFFF00"/>
              </a:solidFill>
            </a:endParaRPr>
          </a:p>
        </p:txBody>
      </p:sp>
      <p:sp>
        <p:nvSpPr>
          <p:cNvPr id="12" name="Rectangle 11"/>
          <p:cNvSpPr/>
          <p:nvPr/>
        </p:nvSpPr>
        <p:spPr>
          <a:xfrm>
            <a:off x="4709262" y="3240350"/>
            <a:ext cx="6290171" cy="904119"/>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4"/>
          <p:cNvSpPr/>
          <p:nvPr/>
        </p:nvSpPr>
        <p:spPr>
          <a:xfrm>
            <a:off x="4461985" y="3418449"/>
            <a:ext cx="2172546" cy="566421"/>
          </a:xfrm>
          <a:prstGeom prst="ellipse">
            <a:avLst/>
          </a:prstGeom>
          <a:noFill/>
          <a:ln w="412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p:cNvSpPr/>
          <p:nvPr/>
        </p:nvSpPr>
        <p:spPr>
          <a:xfrm>
            <a:off x="6330982" y="3418448"/>
            <a:ext cx="3017204" cy="345684"/>
          </a:xfrm>
          <a:prstGeom prst="ellipse">
            <a:avLst/>
          </a:prstGeom>
          <a:noFill/>
          <a:ln w="412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61505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6" end="6"/>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7" end="7"/>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bg>
      <p:bgPr>
        <a:gradFill flip="none" rotWithShape="1">
          <a:gsLst>
            <a:gs pos="90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E08A3AC-C558-45BA-82FE-D4DD298F37C5}"/>
              </a:ext>
            </a:extLst>
          </p:cNvPr>
          <p:cNvPicPr>
            <a:picLocks noChangeAspect="1"/>
          </p:cNvPicPr>
          <p:nvPr/>
        </p:nvPicPr>
        <p:blipFill>
          <a:blip r:embed="rId2"/>
          <a:stretch>
            <a:fillRect/>
          </a:stretch>
        </p:blipFill>
        <p:spPr>
          <a:xfrm>
            <a:off x="0" y="1571007"/>
            <a:ext cx="12192000" cy="2573462"/>
          </a:xfrm>
          <a:prstGeom prst="rect">
            <a:avLst/>
          </a:prstGeom>
        </p:spPr>
      </p:pic>
      <p:sp>
        <p:nvSpPr>
          <p:cNvPr id="2" name="Title 1"/>
          <p:cNvSpPr>
            <a:spLocks noGrp="1"/>
          </p:cNvSpPr>
          <p:nvPr>
            <p:ph type="title"/>
          </p:nvPr>
        </p:nvSpPr>
        <p:spPr>
          <a:xfrm>
            <a:off x="812800" y="124265"/>
            <a:ext cx="10515600" cy="1446742"/>
          </a:xfrm>
        </p:spPr>
        <p:txBody>
          <a:bodyPr>
            <a:normAutofit/>
          </a:bodyPr>
          <a:lstStyle/>
          <a:p>
            <a:r>
              <a:rPr lang="en-US" sz="4800" dirty="0">
                <a:solidFill>
                  <a:schemeClr val="bg1"/>
                </a:solidFill>
              </a:rPr>
              <a:t>Section 5 – Non-Motorist (Not Occupant of Railway or Motor Vehicle) </a:t>
            </a:r>
          </a:p>
        </p:txBody>
      </p:sp>
      <p:cxnSp>
        <p:nvCxnSpPr>
          <p:cNvPr id="4" name="Straight Connector 3"/>
          <p:cNvCxnSpPr/>
          <p:nvPr/>
        </p:nvCxnSpPr>
        <p:spPr>
          <a:xfrm>
            <a:off x="120331" y="1478998"/>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8" name="Content Placeholder 7"/>
          <p:cNvSpPr>
            <a:spLocks noGrp="1"/>
          </p:cNvSpPr>
          <p:nvPr>
            <p:ph idx="1"/>
          </p:nvPr>
        </p:nvSpPr>
        <p:spPr>
          <a:xfrm>
            <a:off x="0" y="1825624"/>
            <a:ext cx="12268200" cy="5032375"/>
          </a:xfrm>
        </p:spPr>
        <p:txBody>
          <a:bodyPr>
            <a:normAutofit/>
          </a:bodyPr>
          <a:lstStyle/>
          <a:p>
            <a:endParaRPr lang="en-US" dirty="0"/>
          </a:p>
          <a:p>
            <a:endParaRPr lang="en-US" dirty="0"/>
          </a:p>
          <a:p>
            <a:endParaRPr lang="en-US" dirty="0"/>
          </a:p>
          <a:p>
            <a:pPr marL="0" indent="0" defTabSz="274320">
              <a:buNone/>
            </a:pPr>
            <a:endParaRPr lang="en-US" sz="4800" dirty="0">
              <a:solidFill>
                <a:schemeClr val="bg1"/>
              </a:solidFill>
            </a:endParaRPr>
          </a:p>
          <a:p>
            <a:pPr defTabSz="274320">
              <a:buFont typeface="Wingdings" panose="05000000000000000000" pitchFamily="2" charset="2"/>
              <a:buChar char="Ø"/>
            </a:pPr>
            <a:r>
              <a:rPr lang="en-US" sz="4800" dirty="0">
                <a:solidFill>
                  <a:schemeClr val="bg1"/>
                </a:solidFill>
              </a:rPr>
              <a:t> </a:t>
            </a:r>
            <a:r>
              <a:rPr lang="en-US" sz="4800" dirty="0">
                <a:solidFill>
                  <a:srgbClr val="FFFF00"/>
                </a:solidFill>
              </a:rPr>
              <a:t>On Median / Separator / Crossing Island</a:t>
            </a:r>
          </a:p>
          <a:p>
            <a:pPr defTabSz="274320">
              <a:buFont typeface="Wingdings" panose="05000000000000000000" pitchFamily="2" charset="2"/>
              <a:buChar char="Ø"/>
            </a:pPr>
            <a:r>
              <a:rPr lang="en-US" sz="4800" dirty="0">
                <a:solidFill>
                  <a:schemeClr val="bg1"/>
                </a:solidFill>
              </a:rPr>
              <a:t> </a:t>
            </a:r>
            <a:r>
              <a:rPr lang="en-US" sz="4800" dirty="0">
                <a:solidFill>
                  <a:srgbClr val="FFFF00"/>
                </a:solidFill>
              </a:rPr>
              <a:t>Shoulder / Roadside</a:t>
            </a:r>
          </a:p>
          <a:p>
            <a:pPr marL="0" indent="0" defTabSz="274320">
              <a:buNone/>
            </a:pPr>
            <a:endParaRPr lang="en-US" dirty="0"/>
          </a:p>
        </p:txBody>
      </p:sp>
      <p:sp>
        <p:nvSpPr>
          <p:cNvPr id="12" name="Rectangle 11"/>
          <p:cNvSpPr/>
          <p:nvPr/>
        </p:nvSpPr>
        <p:spPr>
          <a:xfrm>
            <a:off x="4709262" y="3258105"/>
            <a:ext cx="6325682" cy="886364"/>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4"/>
          <p:cNvSpPr/>
          <p:nvPr/>
        </p:nvSpPr>
        <p:spPr>
          <a:xfrm>
            <a:off x="6316394" y="3601329"/>
            <a:ext cx="2809851" cy="402499"/>
          </a:xfrm>
          <a:prstGeom prst="ellipse">
            <a:avLst/>
          </a:prstGeom>
          <a:noFill/>
          <a:ln w="412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p:cNvSpPr/>
          <p:nvPr/>
        </p:nvSpPr>
        <p:spPr>
          <a:xfrm>
            <a:off x="6425145" y="3852909"/>
            <a:ext cx="1786128" cy="262874"/>
          </a:xfrm>
          <a:prstGeom prst="ellipse">
            <a:avLst/>
          </a:prstGeom>
          <a:noFill/>
          <a:ln w="412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30106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4" end="4"/>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5" end="5"/>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bg>
      <p:bgPr>
        <a:gradFill flip="none" rotWithShape="1">
          <a:gsLst>
            <a:gs pos="93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E385A1-364E-947D-81B2-AE874ED1F6F6}"/>
              </a:ext>
            </a:extLst>
          </p:cNvPr>
          <p:cNvPicPr>
            <a:picLocks noChangeAspect="1"/>
          </p:cNvPicPr>
          <p:nvPr/>
        </p:nvPicPr>
        <p:blipFill>
          <a:blip r:embed="rId2"/>
          <a:stretch>
            <a:fillRect/>
          </a:stretch>
        </p:blipFill>
        <p:spPr>
          <a:xfrm>
            <a:off x="0" y="1571007"/>
            <a:ext cx="12192000" cy="2573462"/>
          </a:xfrm>
          <a:prstGeom prst="rect">
            <a:avLst/>
          </a:prstGeom>
        </p:spPr>
      </p:pic>
      <p:sp>
        <p:nvSpPr>
          <p:cNvPr id="2" name="Title 1"/>
          <p:cNvSpPr>
            <a:spLocks noGrp="1"/>
          </p:cNvSpPr>
          <p:nvPr>
            <p:ph type="title"/>
          </p:nvPr>
        </p:nvSpPr>
        <p:spPr>
          <a:xfrm>
            <a:off x="812800" y="124265"/>
            <a:ext cx="10515600" cy="1446742"/>
          </a:xfrm>
        </p:spPr>
        <p:txBody>
          <a:bodyPr>
            <a:normAutofit/>
          </a:bodyPr>
          <a:lstStyle/>
          <a:p>
            <a:r>
              <a:rPr lang="en-US" sz="4800" dirty="0">
                <a:solidFill>
                  <a:schemeClr val="bg1"/>
                </a:solidFill>
              </a:rPr>
              <a:t>Section 5 – Non-Motorist (Not Occupant of Railway or Motor Vehicle) </a:t>
            </a:r>
          </a:p>
        </p:txBody>
      </p:sp>
      <p:cxnSp>
        <p:nvCxnSpPr>
          <p:cNvPr id="4" name="Straight Connector 3"/>
          <p:cNvCxnSpPr/>
          <p:nvPr/>
        </p:nvCxnSpPr>
        <p:spPr>
          <a:xfrm>
            <a:off x="120331" y="1478998"/>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8" name="Content Placeholder 7"/>
          <p:cNvSpPr>
            <a:spLocks noGrp="1"/>
          </p:cNvSpPr>
          <p:nvPr>
            <p:ph idx="1"/>
          </p:nvPr>
        </p:nvSpPr>
        <p:spPr>
          <a:xfrm>
            <a:off x="0" y="1825624"/>
            <a:ext cx="12268200" cy="5032375"/>
          </a:xfrm>
        </p:spPr>
        <p:txBody>
          <a:bodyPr>
            <a:normAutofit/>
          </a:bodyPr>
          <a:lstStyle/>
          <a:p>
            <a:endParaRPr lang="en-US" dirty="0"/>
          </a:p>
          <a:p>
            <a:endParaRPr lang="en-US" dirty="0"/>
          </a:p>
          <a:p>
            <a:endParaRPr lang="en-US" dirty="0"/>
          </a:p>
          <a:p>
            <a:pPr marL="0" indent="0" defTabSz="274320">
              <a:buNone/>
            </a:pPr>
            <a:endParaRPr lang="en-US" sz="4800" dirty="0">
              <a:solidFill>
                <a:schemeClr val="bg1"/>
              </a:solidFill>
            </a:endParaRPr>
          </a:p>
          <a:p>
            <a:pPr defTabSz="274320">
              <a:buFont typeface="Wingdings" panose="05000000000000000000" pitchFamily="2" charset="2"/>
              <a:buChar char="Ø"/>
            </a:pPr>
            <a:r>
              <a:rPr lang="en-US" sz="4800" dirty="0">
                <a:solidFill>
                  <a:schemeClr val="bg1"/>
                </a:solidFill>
              </a:rPr>
              <a:t> </a:t>
            </a:r>
            <a:r>
              <a:rPr lang="en-US" sz="4800" dirty="0">
                <a:solidFill>
                  <a:srgbClr val="FFFF00"/>
                </a:solidFill>
              </a:rPr>
              <a:t>Non-Trafficway Area </a:t>
            </a:r>
          </a:p>
          <a:p>
            <a:pPr defTabSz="274320">
              <a:buFont typeface="Wingdings" panose="05000000000000000000" pitchFamily="2" charset="2"/>
              <a:buChar char="Ø"/>
            </a:pPr>
            <a:r>
              <a:rPr lang="en-US" sz="4800" dirty="0">
                <a:solidFill>
                  <a:schemeClr val="bg1"/>
                </a:solidFill>
              </a:rPr>
              <a:t> </a:t>
            </a:r>
            <a:r>
              <a:rPr lang="en-US" sz="4800" dirty="0">
                <a:solidFill>
                  <a:srgbClr val="FFFF00"/>
                </a:solidFill>
              </a:rPr>
              <a:t>Shared-Use Path or Trail </a:t>
            </a:r>
          </a:p>
          <a:p>
            <a:pPr defTabSz="274320">
              <a:buFont typeface="Wingdings" panose="05000000000000000000" pitchFamily="2" charset="2"/>
              <a:buChar char="Ø"/>
            </a:pPr>
            <a:r>
              <a:rPr lang="en-US" sz="4800" dirty="0">
                <a:solidFill>
                  <a:schemeClr val="bg1"/>
                </a:solidFill>
              </a:rPr>
              <a:t> </a:t>
            </a:r>
            <a:r>
              <a:rPr lang="en-US" sz="4800" dirty="0">
                <a:solidFill>
                  <a:srgbClr val="FFFF00"/>
                </a:solidFill>
              </a:rPr>
              <a:t>Other (Explain)</a:t>
            </a:r>
            <a:endParaRPr lang="en-US" sz="4400" dirty="0">
              <a:solidFill>
                <a:srgbClr val="FFFF00"/>
              </a:solidFill>
            </a:endParaRPr>
          </a:p>
          <a:p>
            <a:pPr marL="0" indent="0" defTabSz="274320">
              <a:buNone/>
            </a:pPr>
            <a:endParaRPr lang="en-US" sz="4800" dirty="0">
              <a:solidFill>
                <a:schemeClr val="bg1"/>
              </a:solidFill>
            </a:endParaRPr>
          </a:p>
          <a:p>
            <a:pPr marL="0" indent="0">
              <a:buNone/>
            </a:pPr>
            <a:endParaRPr lang="en-US" dirty="0"/>
          </a:p>
        </p:txBody>
      </p:sp>
      <p:sp>
        <p:nvSpPr>
          <p:cNvPr id="12" name="Rectangle 11"/>
          <p:cNvSpPr/>
          <p:nvPr/>
        </p:nvSpPr>
        <p:spPr>
          <a:xfrm>
            <a:off x="4724405" y="3281061"/>
            <a:ext cx="6283906" cy="855132"/>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3048000" y="2967335"/>
            <a:ext cx="6096000" cy="338554"/>
          </a:xfrm>
          <a:prstGeom prst="rect">
            <a:avLst/>
          </a:prstGeom>
        </p:spPr>
        <p:txBody>
          <a:bodyPr>
            <a:spAutoFit/>
          </a:bodyPr>
          <a:lstStyle/>
          <a:p>
            <a:pPr defTabSz="274320"/>
            <a:endParaRPr lang="en-US" sz="1600" dirty="0">
              <a:solidFill>
                <a:schemeClr val="bg1"/>
              </a:solidFill>
            </a:endParaRPr>
          </a:p>
        </p:txBody>
      </p:sp>
      <p:sp>
        <p:nvSpPr>
          <p:cNvPr id="14" name="Oval 13"/>
          <p:cNvSpPr/>
          <p:nvPr/>
        </p:nvSpPr>
        <p:spPr>
          <a:xfrm>
            <a:off x="9054863" y="3255976"/>
            <a:ext cx="1786128" cy="311805"/>
          </a:xfrm>
          <a:prstGeom prst="ellipse">
            <a:avLst/>
          </a:prstGeom>
          <a:noFill/>
          <a:ln w="412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p:cNvSpPr/>
          <p:nvPr/>
        </p:nvSpPr>
        <p:spPr>
          <a:xfrm>
            <a:off x="9149565" y="3457550"/>
            <a:ext cx="1904490" cy="324130"/>
          </a:xfrm>
          <a:prstGeom prst="ellipse">
            <a:avLst/>
          </a:prstGeom>
          <a:noFill/>
          <a:ln w="412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p:cNvSpPr/>
          <p:nvPr/>
        </p:nvSpPr>
        <p:spPr>
          <a:xfrm>
            <a:off x="9016281" y="3694310"/>
            <a:ext cx="1527557" cy="288937"/>
          </a:xfrm>
          <a:prstGeom prst="ellipse">
            <a:avLst/>
          </a:prstGeom>
          <a:noFill/>
          <a:ln w="412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74868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xEl>
                                              <p:pRg st="4" end="4"/>
                                            </p:txEl>
                                          </p:spTgt>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subTnLst>
                                    <p:set>
                                      <p:cBhvr override="childStyle">
                                        <p:cTn dur="1" fill="hold" display="0" masterRel="nextClick" afterEffect="1"/>
                                        <p:tgtEl>
                                          <p:spTgt spid="14"/>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5" end="5"/>
                                            </p:txEl>
                                          </p:spTgt>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subTnLst>
                                    <p:set>
                                      <p:cBhvr override="childStyle">
                                        <p:cTn dur="1" fill="hold" display="0" masterRel="nextClick" afterEffect="1"/>
                                        <p:tgtEl>
                                          <p:spTgt spid="15"/>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1" animBg="1"/>
      <p:bldP spid="15" grpId="1" animBg="1"/>
      <p:bldP spid="16" grpId="1" animBg="1"/>
    </p:bldLst>
  </p:timing>
</p:sld>
</file>

<file path=ppt/slides/slide67.xml><?xml version="1.0" encoding="utf-8"?>
<p:sld xmlns:a="http://schemas.openxmlformats.org/drawingml/2006/main" xmlns:r="http://schemas.openxmlformats.org/officeDocument/2006/relationships" xmlns:p="http://schemas.openxmlformats.org/presentationml/2006/main">
  <p:cSld>
    <p:bg>
      <p:bgPr>
        <a:gradFill flip="none" rotWithShape="1">
          <a:gsLst>
            <a:gs pos="87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BE45EC5-957A-8631-35BF-07AC79BD5ABA}"/>
              </a:ext>
            </a:extLst>
          </p:cNvPr>
          <p:cNvPicPr>
            <a:picLocks noChangeAspect="1"/>
          </p:cNvPicPr>
          <p:nvPr/>
        </p:nvPicPr>
        <p:blipFill>
          <a:blip r:embed="rId2"/>
          <a:stretch>
            <a:fillRect/>
          </a:stretch>
        </p:blipFill>
        <p:spPr>
          <a:xfrm>
            <a:off x="0" y="1571007"/>
            <a:ext cx="12192000" cy="2573462"/>
          </a:xfrm>
          <a:prstGeom prst="rect">
            <a:avLst/>
          </a:prstGeom>
        </p:spPr>
      </p:pic>
      <p:sp>
        <p:nvSpPr>
          <p:cNvPr id="2" name="Title 1"/>
          <p:cNvSpPr>
            <a:spLocks noGrp="1"/>
          </p:cNvSpPr>
          <p:nvPr>
            <p:ph type="title"/>
          </p:nvPr>
        </p:nvSpPr>
        <p:spPr>
          <a:xfrm>
            <a:off x="812800" y="124265"/>
            <a:ext cx="10515600" cy="1446742"/>
          </a:xfrm>
        </p:spPr>
        <p:txBody>
          <a:bodyPr>
            <a:normAutofit/>
          </a:bodyPr>
          <a:lstStyle/>
          <a:p>
            <a:r>
              <a:rPr lang="en-US" sz="4800" dirty="0">
                <a:solidFill>
                  <a:schemeClr val="bg1"/>
                </a:solidFill>
              </a:rPr>
              <a:t>Section 5 – Non-Motorist (Not Occupant of Railway or Motor Vehicle) </a:t>
            </a:r>
          </a:p>
        </p:txBody>
      </p:sp>
      <p:cxnSp>
        <p:nvCxnSpPr>
          <p:cNvPr id="4" name="Straight Connector 3"/>
          <p:cNvCxnSpPr/>
          <p:nvPr/>
        </p:nvCxnSpPr>
        <p:spPr>
          <a:xfrm>
            <a:off x="120331" y="1478998"/>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8" name="Content Placeholder 7"/>
          <p:cNvSpPr>
            <a:spLocks noGrp="1"/>
          </p:cNvSpPr>
          <p:nvPr>
            <p:ph idx="1"/>
          </p:nvPr>
        </p:nvSpPr>
        <p:spPr>
          <a:xfrm>
            <a:off x="0" y="1825624"/>
            <a:ext cx="12268200" cy="5032375"/>
          </a:xfrm>
        </p:spPr>
        <p:txBody>
          <a:bodyPr>
            <a:normAutofit/>
          </a:bodyPr>
          <a:lstStyle/>
          <a:p>
            <a:endParaRPr lang="en-US" dirty="0"/>
          </a:p>
          <a:p>
            <a:endParaRPr lang="en-US" dirty="0"/>
          </a:p>
          <a:p>
            <a:endParaRPr lang="en-US" dirty="0"/>
          </a:p>
          <a:p>
            <a:pPr marL="0" indent="0" defTabSz="274320">
              <a:buNone/>
            </a:pPr>
            <a:endParaRPr lang="en-US" sz="4800" dirty="0">
              <a:solidFill>
                <a:schemeClr val="bg1"/>
              </a:solidFill>
            </a:endParaRPr>
          </a:p>
          <a:p>
            <a:pPr marL="0" indent="0" defTabSz="274320">
              <a:buNone/>
            </a:pPr>
            <a:r>
              <a:rPr lang="en-US" sz="4800" dirty="0">
                <a:solidFill>
                  <a:schemeClr val="bg1"/>
                </a:solidFill>
              </a:rPr>
              <a:t>Pg. 58, item r., </a:t>
            </a:r>
            <a:r>
              <a:rPr lang="en-US" sz="4800" dirty="0">
                <a:solidFill>
                  <a:srgbClr val="FFFF00"/>
                </a:solidFill>
              </a:rPr>
              <a:t>BICYCLE LANE / FACILITY</a:t>
            </a:r>
            <a:r>
              <a:rPr lang="en-US" sz="4800" dirty="0">
                <a:solidFill>
                  <a:schemeClr val="bg1"/>
                </a:solidFill>
              </a:rPr>
              <a:t>: New field. </a:t>
            </a:r>
            <a:endParaRPr lang="en-US" dirty="0"/>
          </a:p>
        </p:txBody>
      </p:sp>
      <p:sp>
        <p:nvSpPr>
          <p:cNvPr id="12" name="Rectangle 11"/>
          <p:cNvSpPr/>
          <p:nvPr/>
        </p:nvSpPr>
        <p:spPr>
          <a:xfrm>
            <a:off x="10972800" y="3303063"/>
            <a:ext cx="1219200" cy="838199"/>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26742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xEl>
                                              <p:pRg st="4" end="4"/>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bg>
      <p:bgPr>
        <a:gradFill flip="none" rotWithShape="1">
          <a:gsLst>
            <a:gs pos="84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024467" y="1757891"/>
            <a:ext cx="8839200" cy="2309284"/>
          </a:xfrm>
          <a:prstGeom prst="rect">
            <a:avLst/>
          </a:prstGeom>
        </p:spPr>
      </p:pic>
      <p:sp>
        <p:nvSpPr>
          <p:cNvPr id="2" name="Title 1"/>
          <p:cNvSpPr>
            <a:spLocks noGrp="1"/>
          </p:cNvSpPr>
          <p:nvPr>
            <p:ph type="title"/>
          </p:nvPr>
        </p:nvSpPr>
        <p:spPr>
          <a:xfrm>
            <a:off x="812800" y="124265"/>
            <a:ext cx="10515600" cy="1446742"/>
          </a:xfrm>
        </p:spPr>
        <p:txBody>
          <a:bodyPr>
            <a:normAutofit/>
          </a:bodyPr>
          <a:lstStyle/>
          <a:p>
            <a:r>
              <a:rPr lang="en-US" sz="4800" dirty="0">
                <a:solidFill>
                  <a:schemeClr val="bg1"/>
                </a:solidFill>
              </a:rPr>
              <a:t>Section 5 – Non-Motorist (Not Occupant of Railway or Motor Vehicle) </a:t>
            </a:r>
          </a:p>
        </p:txBody>
      </p:sp>
      <p:cxnSp>
        <p:nvCxnSpPr>
          <p:cNvPr id="4" name="Straight Connector 3"/>
          <p:cNvCxnSpPr/>
          <p:nvPr/>
        </p:nvCxnSpPr>
        <p:spPr>
          <a:xfrm>
            <a:off x="120331" y="1478998"/>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8" name="Content Placeholder 7"/>
          <p:cNvSpPr>
            <a:spLocks noGrp="1"/>
          </p:cNvSpPr>
          <p:nvPr>
            <p:ph idx="1"/>
          </p:nvPr>
        </p:nvSpPr>
        <p:spPr>
          <a:xfrm>
            <a:off x="0" y="1825624"/>
            <a:ext cx="12268200" cy="5032375"/>
          </a:xfrm>
        </p:spPr>
        <p:txBody>
          <a:bodyPr>
            <a:normAutofit/>
          </a:bodyPr>
          <a:lstStyle/>
          <a:p>
            <a:endParaRPr lang="en-US" dirty="0"/>
          </a:p>
          <a:p>
            <a:endParaRPr lang="en-US" dirty="0"/>
          </a:p>
          <a:p>
            <a:endParaRPr lang="en-US" dirty="0"/>
          </a:p>
          <a:p>
            <a:pPr marL="0" indent="0" defTabSz="274320">
              <a:buNone/>
            </a:pPr>
            <a:endParaRPr lang="en-US" sz="4800" dirty="0">
              <a:solidFill>
                <a:schemeClr val="bg1"/>
              </a:solidFill>
            </a:endParaRPr>
          </a:p>
          <a:p>
            <a:pPr marL="0" indent="0" defTabSz="274320">
              <a:buNone/>
            </a:pPr>
            <a:r>
              <a:rPr lang="en-US" sz="4800" dirty="0">
                <a:solidFill>
                  <a:schemeClr val="bg1"/>
                </a:solidFill>
              </a:rPr>
              <a:t>Pg. 59, item ii., 4.,  </a:t>
            </a:r>
            <a:r>
              <a:rPr lang="en-US" sz="4800" dirty="0">
                <a:solidFill>
                  <a:srgbClr val="FFFF00"/>
                </a:solidFill>
              </a:rPr>
              <a:t>CROSSING ROAD</a:t>
            </a:r>
            <a:r>
              <a:rPr lang="en-US" sz="4800" dirty="0">
                <a:solidFill>
                  <a:schemeClr val="bg1"/>
                </a:solidFill>
              </a:rPr>
              <a:t>: Added attribute value </a:t>
            </a:r>
            <a:r>
              <a:rPr lang="en-US" sz="4800" dirty="0">
                <a:solidFill>
                  <a:srgbClr val="FFFF00"/>
                </a:solidFill>
              </a:rPr>
              <a:t>With Flashing Beacon</a:t>
            </a:r>
            <a:r>
              <a:rPr lang="en-US" sz="4800" dirty="0">
                <a:solidFill>
                  <a:schemeClr val="bg1"/>
                </a:solidFill>
              </a:rPr>
              <a:t>.  </a:t>
            </a:r>
            <a:endParaRPr lang="en-US" dirty="0"/>
          </a:p>
        </p:txBody>
      </p:sp>
      <p:sp>
        <p:nvSpPr>
          <p:cNvPr id="7" name="Rectangle 6"/>
          <p:cNvSpPr/>
          <p:nvPr/>
        </p:nvSpPr>
        <p:spPr>
          <a:xfrm>
            <a:off x="1193800" y="3335866"/>
            <a:ext cx="3200400" cy="347134"/>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54052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2800" y="124265"/>
            <a:ext cx="10515600" cy="1446742"/>
          </a:xfrm>
        </p:spPr>
        <p:txBody>
          <a:bodyPr>
            <a:normAutofit/>
          </a:bodyPr>
          <a:lstStyle/>
          <a:p>
            <a:r>
              <a:rPr lang="en-US" sz="4800" dirty="0">
                <a:solidFill>
                  <a:schemeClr val="bg1"/>
                </a:solidFill>
              </a:rPr>
              <a:t>Section 5 – Non-Motorist (Not Occupant of Railway or Motor Vehicle) </a:t>
            </a:r>
          </a:p>
        </p:txBody>
      </p:sp>
      <p:cxnSp>
        <p:nvCxnSpPr>
          <p:cNvPr id="4" name="Straight Connector 3"/>
          <p:cNvCxnSpPr/>
          <p:nvPr/>
        </p:nvCxnSpPr>
        <p:spPr>
          <a:xfrm>
            <a:off x="120331" y="1478998"/>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8" name="Content Placeholder 7"/>
          <p:cNvSpPr>
            <a:spLocks noGrp="1"/>
          </p:cNvSpPr>
          <p:nvPr>
            <p:ph idx="1"/>
          </p:nvPr>
        </p:nvSpPr>
        <p:spPr>
          <a:xfrm>
            <a:off x="0" y="1825624"/>
            <a:ext cx="12268200" cy="5032375"/>
          </a:xfrm>
        </p:spPr>
        <p:txBody>
          <a:bodyPr>
            <a:normAutofit/>
          </a:bodyPr>
          <a:lstStyle/>
          <a:p>
            <a:pPr marL="0" indent="0" defTabSz="274320">
              <a:buNone/>
            </a:pPr>
            <a:r>
              <a:rPr lang="en-US" sz="4800" dirty="0">
                <a:solidFill>
                  <a:schemeClr val="bg1"/>
                </a:solidFill>
              </a:rPr>
              <a:t>Pg. 59, CROSSING ROAD: Added attribute value </a:t>
            </a:r>
            <a:r>
              <a:rPr lang="en-US" sz="4800" dirty="0">
                <a:solidFill>
                  <a:srgbClr val="FFFF00"/>
                </a:solidFill>
              </a:rPr>
              <a:t>With Flashing Beacon</a:t>
            </a:r>
            <a:r>
              <a:rPr lang="en-US" sz="4800" dirty="0">
                <a:solidFill>
                  <a:schemeClr val="bg1"/>
                </a:solidFill>
              </a:rPr>
              <a:t>.  Examples:</a:t>
            </a:r>
            <a:endParaRPr lang="en-US" dirty="0"/>
          </a:p>
        </p:txBody>
      </p:sp>
      <p:pic>
        <p:nvPicPr>
          <p:cNvPr id="3" name="Picture 2"/>
          <p:cNvPicPr>
            <a:picLocks noChangeAspect="1"/>
          </p:cNvPicPr>
          <p:nvPr/>
        </p:nvPicPr>
        <p:blipFill>
          <a:blip r:embed="rId2"/>
          <a:stretch>
            <a:fillRect/>
          </a:stretch>
        </p:blipFill>
        <p:spPr>
          <a:xfrm>
            <a:off x="120331" y="3440067"/>
            <a:ext cx="5460301" cy="3417932"/>
          </a:xfrm>
          <a:prstGeom prst="rect">
            <a:avLst/>
          </a:prstGeom>
        </p:spPr>
      </p:pic>
      <p:pic>
        <p:nvPicPr>
          <p:cNvPr id="5" name="Picture 4"/>
          <p:cNvPicPr>
            <a:picLocks noChangeAspect="1"/>
          </p:cNvPicPr>
          <p:nvPr/>
        </p:nvPicPr>
        <p:blipFill>
          <a:blip r:embed="rId3"/>
          <a:stretch>
            <a:fillRect/>
          </a:stretch>
        </p:blipFill>
        <p:spPr>
          <a:xfrm>
            <a:off x="6138333" y="3440065"/>
            <a:ext cx="5764002" cy="3417934"/>
          </a:xfrm>
          <a:prstGeom prst="rect">
            <a:avLst/>
          </a:prstGeom>
        </p:spPr>
      </p:pic>
      <p:sp>
        <p:nvSpPr>
          <p:cNvPr id="9" name="Oval 8"/>
          <p:cNvSpPr/>
          <p:nvPr/>
        </p:nvSpPr>
        <p:spPr>
          <a:xfrm>
            <a:off x="2421467" y="3877733"/>
            <a:ext cx="1625599" cy="702734"/>
          </a:xfrm>
          <a:prstGeom prst="ellipse">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Arrow Connector 10"/>
          <p:cNvCxnSpPr/>
          <p:nvPr/>
        </p:nvCxnSpPr>
        <p:spPr>
          <a:xfrm>
            <a:off x="9609667" y="5149033"/>
            <a:ext cx="1066800" cy="0"/>
          </a:xfrm>
          <a:prstGeom prst="straightConnector1">
            <a:avLst/>
          </a:prstGeom>
          <a:ln w="984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flipV="1">
            <a:off x="7413117" y="5071533"/>
            <a:ext cx="1121283" cy="8467"/>
          </a:xfrm>
          <a:prstGeom prst="straightConnector1">
            <a:avLst/>
          </a:prstGeom>
          <a:ln w="1016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4754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gradFill flip="none" rotWithShape="1">
          <a:gsLst>
            <a:gs pos="89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a:srcRect t="4061" b="-4061"/>
          <a:stretch/>
        </p:blipFill>
        <p:spPr>
          <a:xfrm>
            <a:off x="1024467" y="1737360"/>
            <a:ext cx="8839200" cy="2428435"/>
          </a:xfrm>
          <a:prstGeom prst="rect">
            <a:avLst/>
          </a:prstGeom>
        </p:spPr>
      </p:pic>
      <p:sp>
        <p:nvSpPr>
          <p:cNvPr id="2" name="Title 1"/>
          <p:cNvSpPr>
            <a:spLocks noGrp="1"/>
          </p:cNvSpPr>
          <p:nvPr>
            <p:ph type="title"/>
          </p:nvPr>
        </p:nvSpPr>
        <p:spPr>
          <a:xfrm>
            <a:off x="812800" y="124265"/>
            <a:ext cx="10515600" cy="1446742"/>
          </a:xfrm>
        </p:spPr>
        <p:txBody>
          <a:bodyPr>
            <a:normAutofit/>
          </a:bodyPr>
          <a:lstStyle/>
          <a:p>
            <a:r>
              <a:rPr lang="en-US" sz="4800" dirty="0">
                <a:solidFill>
                  <a:schemeClr val="bg1"/>
                </a:solidFill>
              </a:rPr>
              <a:t>Section 5 – Non-Motorist (Not Occupant of Railway or Motor Vehicle) </a:t>
            </a:r>
          </a:p>
        </p:txBody>
      </p:sp>
      <p:cxnSp>
        <p:nvCxnSpPr>
          <p:cNvPr id="4" name="Straight Connector 3"/>
          <p:cNvCxnSpPr/>
          <p:nvPr/>
        </p:nvCxnSpPr>
        <p:spPr>
          <a:xfrm>
            <a:off x="120331" y="1478998"/>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8" name="Content Placeholder 7"/>
          <p:cNvSpPr>
            <a:spLocks noGrp="1"/>
          </p:cNvSpPr>
          <p:nvPr>
            <p:ph idx="1"/>
          </p:nvPr>
        </p:nvSpPr>
        <p:spPr>
          <a:xfrm>
            <a:off x="0" y="1825624"/>
            <a:ext cx="12268200" cy="5032375"/>
          </a:xfrm>
        </p:spPr>
        <p:txBody>
          <a:bodyPr>
            <a:normAutofit/>
          </a:bodyPr>
          <a:lstStyle/>
          <a:p>
            <a:endParaRPr lang="en-US" dirty="0"/>
          </a:p>
          <a:p>
            <a:endParaRPr lang="en-US" dirty="0"/>
          </a:p>
          <a:p>
            <a:endParaRPr lang="en-US" dirty="0"/>
          </a:p>
          <a:p>
            <a:pPr marL="0" indent="0" defTabSz="274320">
              <a:buNone/>
            </a:pPr>
            <a:endParaRPr lang="en-US" sz="4800" dirty="0">
              <a:solidFill>
                <a:schemeClr val="bg1"/>
              </a:solidFill>
            </a:endParaRPr>
          </a:p>
          <a:p>
            <a:pPr marL="0" indent="0" defTabSz="274320">
              <a:buNone/>
            </a:pPr>
            <a:r>
              <a:rPr lang="en-US" sz="4800" dirty="0">
                <a:solidFill>
                  <a:schemeClr val="bg1"/>
                </a:solidFill>
              </a:rPr>
              <a:t>Pg. 60 items iii., 1 - 4, </a:t>
            </a:r>
            <a:r>
              <a:rPr lang="en-US" sz="4800" dirty="0">
                <a:solidFill>
                  <a:srgbClr val="FFFF00"/>
                </a:solidFill>
              </a:rPr>
              <a:t>Crosswalk</a:t>
            </a:r>
            <a:r>
              <a:rPr lang="en-US" sz="4800" dirty="0">
                <a:solidFill>
                  <a:schemeClr val="bg1"/>
                </a:solidFill>
              </a:rPr>
              <a:t>: Changed the attribute values pertaining to crosswalk.  </a:t>
            </a:r>
            <a:endParaRPr lang="en-US" dirty="0"/>
          </a:p>
        </p:txBody>
      </p:sp>
      <p:sp>
        <p:nvSpPr>
          <p:cNvPr id="7" name="Rectangle 6"/>
          <p:cNvSpPr/>
          <p:nvPr/>
        </p:nvSpPr>
        <p:spPr>
          <a:xfrm>
            <a:off x="4800600" y="1690157"/>
            <a:ext cx="5063067" cy="2377017"/>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82152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gradFill flip="none" rotWithShape="1">
          <a:gsLst>
            <a:gs pos="95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350498" y="1730326"/>
            <a:ext cx="9298745" cy="2155874"/>
          </a:xfrm>
          <a:prstGeom prst="rect">
            <a:avLst/>
          </a:prstGeom>
        </p:spPr>
      </p:pic>
      <p:sp>
        <p:nvSpPr>
          <p:cNvPr id="2" name="Title 1"/>
          <p:cNvSpPr>
            <a:spLocks noGrp="1"/>
          </p:cNvSpPr>
          <p:nvPr>
            <p:ph type="title"/>
          </p:nvPr>
        </p:nvSpPr>
        <p:spPr>
          <a:xfrm>
            <a:off x="812800" y="124265"/>
            <a:ext cx="10515600" cy="1446742"/>
          </a:xfrm>
        </p:spPr>
        <p:txBody>
          <a:bodyPr>
            <a:normAutofit/>
          </a:bodyPr>
          <a:lstStyle/>
          <a:p>
            <a:r>
              <a:rPr lang="en-US" sz="4800" dirty="0">
                <a:solidFill>
                  <a:schemeClr val="bg1"/>
                </a:solidFill>
              </a:rPr>
              <a:t>Section 5 – Non-Motorist (Not Occupant of Railway or Motor Vehicle) </a:t>
            </a:r>
          </a:p>
        </p:txBody>
      </p:sp>
      <p:cxnSp>
        <p:nvCxnSpPr>
          <p:cNvPr id="4" name="Straight Connector 3"/>
          <p:cNvCxnSpPr/>
          <p:nvPr/>
        </p:nvCxnSpPr>
        <p:spPr>
          <a:xfrm>
            <a:off x="120331" y="1478998"/>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8" name="Content Placeholder 7"/>
          <p:cNvSpPr>
            <a:spLocks noGrp="1"/>
          </p:cNvSpPr>
          <p:nvPr>
            <p:ph idx="1"/>
          </p:nvPr>
        </p:nvSpPr>
        <p:spPr>
          <a:xfrm>
            <a:off x="0" y="1553592"/>
            <a:ext cx="12268200" cy="5304408"/>
          </a:xfrm>
        </p:spPr>
        <p:txBody>
          <a:bodyPr>
            <a:normAutofit/>
          </a:bodyPr>
          <a:lstStyle/>
          <a:p>
            <a:endParaRPr lang="en-US" dirty="0"/>
          </a:p>
          <a:p>
            <a:endParaRPr lang="en-US" dirty="0"/>
          </a:p>
          <a:p>
            <a:endParaRPr lang="en-US" dirty="0"/>
          </a:p>
          <a:p>
            <a:pPr marL="0" indent="0" defTabSz="274320">
              <a:buNone/>
            </a:pPr>
            <a:endParaRPr lang="en-US" sz="4800" dirty="0">
              <a:solidFill>
                <a:schemeClr val="bg1"/>
              </a:solidFill>
            </a:endParaRPr>
          </a:p>
          <a:p>
            <a:pPr marL="0" indent="0" defTabSz="274320">
              <a:buNone/>
            </a:pPr>
            <a:r>
              <a:rPr lang="en-US" sz="4600" dirty="0">
                <a:solidFill>
                  <a:schemeClr val="bg1"/>
                </a:solidFill>
              </a:rPr>
              <a:t>Pg. 60, item t., </a:t>
            </a:r>
            <a:r>
              <a:rPr lang="en-US" sz="4600" dirty="0">
                <a:solidFill>
                  <a:srgbClr val="FFFF00"/>
                </a:solidFill>
              </a:rPr>
              <a:t>ACTIONS</a:t>
            </a:r>
            <a:r>
              <a:rPr lang="en-US" sz="4600" dirty="0">
                <a:solidFill>
                  <a:schemeClr val="bg1"/>
                </a:solidFill>
              </a:rPr>
              <a:t>: Considering Section 5 is for non-motorists, we changed the attribute value Walking / Running in Trafficway to </a:t>
            </a:r>
            <a:r>
              <a:rPr lang="en-US" sz="4600" dirty="0">
                <a:solidFill>
                  <a:srgbClr val="FFFF00"/>
                </a:solidFill>
              </a:rPr>
              <a:t>Walking / Running / Cycling / Riding in Trafficway.</a:t>
            </a:r>
          </a:p>
        </p:txBody>
      </p:sp>
      <p:sp>
        <p:nvSpPr>
          <p:cNvPr id="7" name="Rectangle 6"/>
          <p:cNvSpPr/>
          <p:nvPr/>
        </p:nvSpPr>
        <p:spPr>
          <a:xfrm>
            <a:off x="5816601" y="2858006"/>
            <a:ext cx="4635693" cy="363495"/>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39374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350498" y="1730326"/>
            <a:ext cx="9298745" cy="2155874"/>
          </a:xfrm>
          <a:prstGeom prst="rect">
            <a:avLst/>
          </a:prstGeom>
        </p:spPr>
      </p:pic>
      <p:sp>
        <p:nvSpPr>
          <p:cNvPr id="2" name="Title 1"/>
          <p:cNvSpPr>
            <a:spLocks noGrp="1"/>
          </p:cNvSpPr>
          <p:nvPr>
            <p:ph type="title"/>
          </p:nvPr>
        </p:nvSpPr>
        <p:spPr>
          <a:xfrm>
            <a:off x="812800" y="124265"/>
            <a:ext cx="10515600" cy="1446742"/>
          </a:xfrm>
        </p:spPr>
        <p:txBody>
          <a:bodyPr>
            <a:normAutofit/>
          </a:bodyPr>
          <a:lstStyle/>
          <a:p>
            <a:r>
              <a:rPr lang="en-US" sz="4800" dirty="0">
                <a:solidFill>
                  <a:schemeClr val="bg1"/>
                </a:solidFill>
              </a:rPr>
              <a:t>Section 5 – Non-Motorist (Not Occupant of Railway or Motor Vehicle) </a:t>
            </a:r>
          </a:p>
        </p:txBody>
      </p:sp>
      <p:cxnSp>
        <p:nvCxnSpPr>
          <p:cNvPr id="4" name="Straight Connector 3"/>
          <p:cNvCxnSpPr/>
          <p:nvPr/>
        </p:nvCxnSpPr>
        <p:spPr>
          <a:xfrm>
            <a:off x="120331" y="1478998"/>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8" name="Content Placeholder 7"/>
          <p:cNvSpPr>
            <a:spLocks noGrp="1"/>
          </p:cNvSpPr>
          <p:nvPr>
            <p:ph idx="1"/>
          </p:nvPr>
        </p:nvSpPr>
        <p:spPr>
          <a:xfrm>
            <a:off x="0" y="1571008"/>
            <a:ext cx="12268200" cy="5286992"/>
          </a:xfrm>
        </p:spPr>
        <p:txBody>
          <a:bodyPr>
            <a:normAutofit/>
          </a:bodyPr>
          <a:lstStyle/>
          <a:p>
            <a:endParaRPr lang="en-US" dirty="0"/>
          </a:p>
          <a:p>
            <a:endParaRPr lang="en-US" dirty="0"/>
          </a:p>
          <a:p>
            <a:endParaRPr lang="en-US" dirty="0"/>
          </a:p>
          <a:p>
            <a:pPr marL="0" indent="0" defTabSz="274320">
              <a:buNone/>
            </a:pPr>
            <a:endParaRPr lang="en-US" sz="4800" dirty="0">
              <a:solidFill>
                <a:schemeClr val="bg1"/>
              </a:solidFill>
            </a:endParaRPr>
          </a:p>
          <a:p>
            <a:pPr marL="0" indent="0" defTabSz="274320">
              <a:buNone/>
            </a:pPr>
            <a:r>
              <a:rPr lang="en-US" sz="4500" dirty="0">
                <a:solidFill>
                  <a:schemeClr val="bg1"/>
                </a:solidFill>
              </a:rPr>
              <a:t>Pg. 60, item t., </a:t>
            </a:r>
            <a:r>
              <a:rPr lang="en-US" sz="4500" dirty="0">
                <a:solidFill>
                  <a:srgbClr val="FFFF00"/>
                </a:solidFill>
              </a:rPr>
              <a:t>ACTIONS</a:t>
            </a:r>
            <a:r>
              <a:rPr lang="en-US" sz="4500" dirty="0">
                <a:solidFill>
                  <a:schemeClr val="bg1"/>
                </a:solidFill>
              </a:rPr>
              <a:t>: Some of the attribute value definitions pertain to all </a:t>
            </a:r>
            <a:r>
              <a:rPr lang="en-US" sz="4500" dirty="0">
                <a:solidFill>
                  <a:srgbClr val="FFFF00"/>
                </a:solidFill>
              </a:rPr>
              <a:t>non-motorists</a:t>
            </a:r>
            <a:r>
              <a:rPr lang="en-US" sz="4500" dirty="0">
                <a:solidFill>
                  <a:schemeClr val="bg1"/>
                </a:solidFill>
              </a:rPr>
              <a:t> and some only pertain to </a:t>
            </a:r>
            <a:r>
              <a:rPr lang="en-US" sz="4500" dirty="0">
                <a:solidFill>
                  <a:srgbClr val="FFFF00"/>
                </a:solidFill>
              </a:rPr>
              <a:t>pedestrians</a:t>
            </a:r>
            <a:r>
              <a:rPr lang="en-US" sz="4500" dirty="0">
                <a:solidFill>
                  <a:schemeClr val="bg1"/>
                </a:solidFill>
              </a:rPr>
              <a:t>. Ex. </a:t>
            </a:r>
            <a:r>
              <a:rPr lang="en-US" sz="4500" dirty="0">
                <a:solidFill>
                  <a:srgbClr val="FFFF00"/>
                </a:solidFill>
              </a:rPr>
              <a:t>Pushing / Working on Vehicle</a:t>
            </a:r>
            <a:r>
              <a:rPr lang="en-US" sz="4500" dirty="0">
                <a:solidFill>
                  <a:schemeClr val="bg1"/>
                </a:solidFill>
              </a:rPr>
              <a:t> only applies to </a:t>
            </a:r>
            <a:r>
              <a:rPr lang="en-US" sz="4500" dirty="0">
                <a:solidFill>
                  <a:srgbClr val="FFFF00"/>
                </a:solidFill>
              </a:rPr>
              <a:t>pedestrians</a:t>
            </a:r>
            <a:r>
              <a:rPr lang="en-US" sz="4500" dirty="0">
                <a:solidFill>
                  <a:schemeClr val="bg1"/>
                </a:solidFill>
              </a:rPr>
              <a:t>.</a:t>
            </a:r>
            <a:endParaRPr lang="en-US" sz="4500" dirty="0">
              <a:solidFill>
                <a:srgbClr val="FFFF00"/>
              </a:solidFill>
            </a:endParaRPr>
          </a:p>
        </p:txBody>
      </p:sp>
    </p:spTree>
    <p:extLst>
      <p:ext uri="{BB962C8B-B14F-4D97-AF65-F5344CB8AC3E}">
        <p14:creationId xmlns:p14="http://schemas.microsoft.com/office/powerpoint/2010/main" val="1409852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gradFill flip="none" rotWithShape="1">
          <a:gsLst>
            <a:gs pos="93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l="2774" t="1522" r="2068" b="5053"/>
          <a:stretch/>
        </p:blipFill>
        <p:spPr>
          <a:xfrm>
            <a:off x="3298449" y="1972732"/>
            <a:ext cx="5425767" cy="2693321"/>
          </a:xfrm>
          <a:prstGeom prst="rect">
            <a:avLst/>
          </a:prstGeom>
        </p:spPr>
      </p:pic>
      <p:sp>
        <p:nvSpPr>
          <p:cNvPr id="2" name="Title 1"/>
          <p:cNvSpPr>
            <a:spLocks noGrp="1"/>
          </p:cNvSpPr>
          <p:nvPr>
            <p:ph type="title"/>
          </p:nvPr>
        </p:nvSpPr>
        <p:spPr>
          <a:xfrm>
            <a:off x="812800" y="124265"/>
            <a:ext cx="10515600" cy="1446742"/>
          </a:xfrm>
        </p:spPr>
        <p:txBody>
          <a:bodyPr>
            <a:normAutofit/>
          </a:bodyPr>
          <a:lstStyle/>
          <a:p>
            <a:r>
              <a:rPr lang="en-US" sz="4800" dirty="0">
                <a:solidFill>
                  <a:schemeClr val="bg1"/>
                </a:solidFill>
              </a:rPr>
              <a:t>Section 5 – Non-Motorist (Not Occupant of Railway or Motor Vehicle) </a:t>
            </a:r>
          </a:p>
        </p:txBody>
      </p:sp>
      <p:cxnSp>
        <p:nvCxnSpPr>
          <p:cNvPr id="4" name="Straight Connector 3"/>
          <p:cNvCxnSpPr/>
          <p:nvPr/>
        </p:nvCxnSpPr>
        <p:spPr>
          <a:xfrm>
            <a:off x="120331" y="1478998"/>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8" name="Content Placeholder 7"/>
          <p:cNvSpPr>
            <a:spLocks noGrp="1"/>
          </p:cNvSpPr>
          <p:nvPr>
            <p:ph idx="1"/>
          </p:nvPr>
        </p:nvSpPr>
        <p:spPr>
          <a:xfrm>
            <a:off x="0" y="1825624"/>
            <a:ext cx="12268200" cy="5032375"/>
          </a:xfrm>
        </p:spPr>
        <p:txBody>
          <a:bodyPr>
            <a:normAutofit/>
          </a:bodyPr>
          <a:lstStyle/>
          <a:p>
            <a:endParaRPr lang="en-US" dirty="0"/>
          </a:p>
          <a:p>
            <a:endParaRPr lang="en-US" dirty="0"/>
          </a:p>
          <a:p>
            <a:endParaRPr lang="en-US" dirty="0"/>
          </a:p>
          <a:p>
            <a:pPr marL="0" indent="0" defTabSz="274320">
              <a:buNone/>
            </a:pPr>
            <a:endParaRPr lang="en-US" sz="4800" dirty="0">
              <a:solidFill>
                <a:schemeClr val="bg1"/>
              </a:solidFill>
            </a:endParaRPr>
          </a:p>
          <a:p>
            <a:pPr marL="0" indent="0" defTabSz="274320">
              <a:buNone/>
            </a:pPr>
            <a:endParaRPr lang="en-US" sz="4800" dirty="0">
              <a:solidFill>
                <a:schemeClr val="bg1"/>
              </a:solidFill>
            </a:endParaRPr>
          </a:p>
          <a:p>
            <a:pPr marL="0" indent="0" defTabSz="274320">
              <a:buNone/>
            </a:pPr>
            <a:r>
              <a:rPr lang="en-US" sz="4800" dirty="0">
                <a:solidFill>
                  <a:schemeClr val="bg1"/>
                </a:solidFill>
              </a:rPr>
              <a:t>Pg 61, item u., </a:t>
            </a:r>
            <a:r>
              <a:rPr lang="en-US" sz="4800" dirty="0">
                <a:solidFill>
                  <a:srgbClr val="FFFF00"/>
                </a:solidFill>
              </a:rPr>
              <a:t>ORIGIN / DESTINATION</a:t>
            </a:r>
            <a:r>
              <a:rPr lang="en-US" sz="4800" dirty="0">
                <a:solidFill>
                  <a:schemeClr val="bg1"/>
                </a:solidFill>
              </a:rPr>
              <a:t>: Added the attribute value </a:t>
            </a:r>
            <a:r>
              <a:rPr lang="en-US" sz="4800" dirty="0">
                <a:solidFill>
                  <a:srgbClr val="FFFF00"/>
                </a:solidFill>
              </a:rPr>
              <a:t>Going To / From Transit</a:t>
            </a:r>
            <a:r>
              <a:rPr lang="en-US" sz="4800" dirty="0">
                <a:solidFill>
                  <a:schemeClr val="bg1"/>
                </a:solidFill>
              </a:rPr>
              <a:t>.</a:t>
            </a:r>
            <a:endParaRPr lang="en-US" dirty="0">
              <a:solidFill>
                <a:srgbClr val="FFFF00"/>
              </a:solidFill>
            </a:endParaRPr>
          </a:p>
        </p:txBody>
      </p:sp>
      <p:sp>
        <p:nvSpPr>
          <p:cNvPr id="7" name="Rectangle 6"/>
          <p:cNvSpPr/>
          <p:nvPr/>
        </p:nvSpPr>
        <p:spPr>
          <a:xfrm>
            <a:off x="3298449" y="3750732"/>
            <a:ext cx="3839770" cy="427977"/>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94805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gradFill flip="none" rotWithShape="1">
          <a:gsLst>
            <a:gs pos="98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12800" y="124265"/>
            <a:ext cx="10515600" cy="1446742"/>
          </a:xfrm>
        </p:spPr>
        <p:txBody>
          <a:bodyPr>
            <a:normAutofit/>
          </a:bodyPr>
          <a:lstStyle/>
          <a:p>
            <a:r>
              <a:rPr lang="en-US" sz="4800" dirty="0">
                <a:solidFill>
                  <a:schemeClr val="bg1"/>
                </a:solidFill>
              </a:rPr>
              <a:t>Section 5 – Non-Motorist (Not Occupant of Railway or Motor Vehicle) </a:t>
            </a:r>
          </a:p>
        </p:txBody>
      </p:sp>
      <p:cxnSp>
        <p:nvCxnSpPr>
          <p:cNvPr id="4" name="Straight Connector 3"/>
          <p:cNvCxnSpPr/>
          <p:nvPr/>
        </p:nvCxnSpPr>
        <p:spPr>
          <a:xfrm>
            <a:off x="120331" y="1478998"/>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8" name="Content Placeholder 7"/>
          <p:cNvSpPr>
            <a:spLocks noGrp="1"/>
          </p:cNvSpPr>
          <p:nvPr>
            <p:ph idx="1"/>
          </p:nvPr>
        </p:nvSpPr>
        <p:spPr>
          <a:xfrm>
            <a:off x="0" y="1825624"/>
            <a:ext cx="12268200" cy="5233937"/>
          </a:xfrm>
        </p:spPr>
        <p:txBody>
          <a:bodyPr>
            <a:normAutofit lnSpcReduction="10000"/>
          </a:bodyPr>
          <a:lstStyle/>
          <a:p>
            <a:endParaRPr lang="en-US" dirty="0"/>
          </a:p>
          <a:p>
            <a:endParaRPr lang="en-US" dirty="0"/>
          </a:p>
          <a:p>
            <a:endParaRPr lang="en-US" dirty="0"/>
          </a:p>
          <a:p>
            <a:pPr marL="0" indent="0" defTabSz="274320">
              <a:buNone/>
            </a:pPr>
            <a:endParaRPr lang="en-US" sz="4800" dirty="0">
              <a:solidFill>
                <a:schemeClr val="bg1"/>
              </a:solidFill>
            </a:endParaRPr>
          </a:p>
          <a:p>
            <a:pPr marL="0" indent="0" defTabSz="274320">
              <a:buNone/>
            </a:pPr>
            <a:r>
              <a:rPr lang="en-US" sz="4300" dirty="0">
                <a:solidFill>
                  <a:schemeClr val="bg1"/>
                </a:solidFill>
              </a:rPr>
              <a:t>Pgs. 61 &amp; 62, item v., </a:t>
            </a:r>
            <a:r>
              <a:rPr lang="en-US" sz="4300" dirty="0">
                <a:solidFill>
                  <a:srgbClr val="FFFF00"/>
                </a:solidFill>
              </a:rPr>
              <a:t>PROBABLE CONTRIBUTING CIRCUMSTANCES</a:t>
            </a:r>
            <a:r>
              <a:rPr lang="en-US" sz="4300" dirty="0">
                <a:solidFill>
                  <a:schemeClr val="bg1"/>
                </a:solidFill>
              </a:rPr>
              <a:t>: Considering Section 5 pertains to non-motorists, we added or modified several attribute values that relate to the various non-motorist types (Pedestrians, Pedalcyclists, Other Non-Motorists).  </a:t>
            </a:r>
            <a:endParaRPr lang="en-US" sz="4300" dirty="0">
              <a:solidFill>
                <a:srgbClr val="FFFF00"/>
              </a:solidFill>
            </a:endParaRPr>
          </a:p>
        </p:txBody>
      </p:sp>
      <p:pic>
        <p:nvPicPr>
          <p:cNvPr id="5" name="Picture 4"/>
          <p:cNvPicPr>
            <a:picLocks noChangeAspect="1"/>
          </p:cNvPicPr>
          <p:nvPr/>
        </p:nvPicPr>
        <p:blipFill>
          <a:blip r:embed="rId2"/>
          <a:stretch>
            <a:fillRect/>
          </a:stretch>
        </p:blipFill>
        <p:spPr>
          <a:xfrm>
            <a:off x="0" y="1652237"/>
            <a:ext cx="12192000" cy="2167467"/>
          </a:xfrm>
          <a:prstGeom prst="rect">
            <a:avLst/>
          </a:prstGeom>
        </p:spPr>
      </p:pic>
    </p:spTree>
    <p:extLst>
      <p:ext uri="{BB962C8B-B14F-4D97-AF65-F5344CB8AC3E}">
        <p14:creationId xmlns:p14="http://schemas.microsoft.com/office/powerpoint/2010/main" val="733205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0" y="1684868"/>
            <a:ext cx="12192000" cy="1735666"/>
          </a:xfrm>
          <a:prstGeom prst="rect">
            <a:avLst/>
          </a:prstGeom>
        </p:spPr>
      </p:pic>
      <p:sp>
        <p:nvSpPr>
          <p:cNvPr id="2" name="Title 1"/>
          <p:cNvSpPr>
            <a:spLocks noGrp="1"/>
          </p:cNvSpPr>
          <p:nvPr>
            <p:ph type="title"/>
          </p:nvPr>
        </p:nvSpPr>
        <p:spPr>
          <a:xfrm>
            <a:off x="812800" y="124265"/>
            <a:ext cx="10515600" cy="1446742"/>
          </a:xfrm>
        </p:spPr>
        <p:txBody>
          <a:bodyPr>
            <a:normAutofit/>
          </a:bodyPr>
          <a:lstStyle/>
          <a:p>
            <a:r>
              <a:rPr lang="en-US" sz="4800" dirty="0">
                <a:solidFill>
                  <a:schemeClr val="bg1"/>
                </a:solidFill>
              </a:rPr>
              <a:t>Section 5 – Non-Motorist (Not Occupant of Railway or Motor Vehicle) </a:t>
            </a:r>
          </a:p>
        </p:txBody>
      </p:sp>
      <p:cxnSp>
        <p:nvCxnSpPr>
          <p:cNvPr id="4" name="Straight Connector 3"/>
          <p:cNvCxnSpPr/>
          <p:nvPr/>
        </p:nvCxnSpPr>
        <p:spPr>
          <a:xfrm>
            <a:off x="120331" y="1478998"/>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8" name="Content Placeholder 7"/>
          <p:cNvSpPr>
            <a:spLocks noGrp="1"/>
          </p:cNvSpPr>
          <p:nvPr>
            <p:ph idx="1"/>
          </p:nvPr>
        </p:nvSpPr>
        <p:spPr>
          <a:xfrm>
            <a:off x="0" y="1825624"/>
            <a:ext cx="12268200" cy="5233937"/>
          </a:xfrm>
        </p:spPr>
        <p:txBody>
          <a:bodyPr>
            <a:normAutofit/>
          </a:bodyPr>
          <a:lstStyle/>
          <a:p>
            <a:endParaRPr lang="en-US" dirty="0"/>
          </a:p>
          <a:p>
            <a:endParaRPr lang="en-US" dirty="0"/>
          </a:p>
          <a:p>
            <a:endParaRPr lang="en-US" dirty="0"/>
          </a:p>
          <a:p>
            <a:pPr marL="0" indent="0" defTabSz="274320">
              <a:buNone/>
            </a:pPr>
            <a:r>
              <a:rPr lang="en-US" sz="4800" dirty="0">
                <a:solidFill>
                  <a:schemeClr val="bg1"/>
                </a:solidFill>
              </a:rPr>
              <a:t>Pgs. 61 &amp; 62, </a:t>
            </a:r>
            <a:r>
              <a:rPr lang="en-US" sz="4800" dirty="0">
                <a:solidFill>
                  <a:srgbClr val="FFFF00"/>
                </a:solidFill>
              </a:rPr>
              <a:t>PROBABLE CONTRIBUTING CIRCUMSTANCES:</a:t>
            </a:r>
            <a:r>
              <a:rPr lang="en-US" sz="4800" dirty="0">
                <a:solidFill>
                  <a:schemeClr val="bg1"/>
                </a:solidFill>
              </a:rPr>
              <a:t> They include:</a:t>
            </a:r>
          </a:p>
          <a:p>
            <a:pPr defTabSz="182880">
              <a:buFont typeface="Wingdings" panose="05000000000000000000" pitchFamily="2" charset="2"/>
              <a:buChar char="Ø"/>
            </a:pPr>
            <a:r>
              <a:rPr lang="en-US" sz="4800" dirty="0">
                <a:solidFill>
                  <a:schemeClr val="bg1"/>
                </a:solidFill>
              </a:rPr>
              <a:t>  </a:t>
            </a:r>
            <a:r>
              <a:rPr lang="en-US" sz="4800" dirty="0">
                <a:solidFill>
                  <a:srgbClr val="FFFF00"/>
                </a:solidFill>
              </a:rPr>
              <a:t>Failure to Obey Traffic Signs, Signals, or 												Officer</a:t>
            </a:r>
          </a:p>
          <a:p>
            <a:pPr defTabSz="274320">
              <a:buFont typeface="Wingdings" panose="05000000000000000000" pitchFamily="2" charset="2"/>
              <a:buChar char="Ø"/>
            </a:pPr>
            <a:r>
              <a:rPr lang="en-US" sz="4800" dirty="0">
                <a:solidFill>
                  <a:schemeClr val="bg1"/>
                </a:solidFill>
              </a:rPr>
              <a:t>  </a:t>
            </a:r>
            <a:r>
              <a:rPr lang="en-US" sz="4800" dirty="0">
                <a:solidFill>
                  <a:srgbClr val="FFFF00"/>
                </a:solidFill>
              </a:rPr>
              <a:t>Improper Lane Usage / Change</a:t>
            </a:r>
            <a:endParaRPr lang="en-US" dirty="0">
              <a:solidFill>
                <a:srgbClr val="FFFF00"/>
              </a:solidFill>
            </a:endParaRPr>
          </a:p>
        </p:txBody>
      </p:sp>
      <p:sp>
        <p:nvSpPr>
          <p:cNvPr id="12" name="Rectangle 11"/>
          <p:cNvSpPr/>
          <p:nvPr/>
        </p:nvSpPr>
        <p:spPr>
          <a:xfrm>
            <a:off x="120329" y="2277534"/>
            <a:ext cx="1691538" cy="491067"/>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120330" y="2768601"/>
            <a:ext cx="1632269" cy="574963"/>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78440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4" end="4"/>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bg>
      <p:bgPr>
        <a:gradFill flip="none" rotWithShape="1">
          <a:gsLst>
            <a:gs pos="99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38100" y="1659467"/>
            <a:ext cx="12192000" cy="2167467"/>
          </a:xfrm>
          <a:prstGeom prst="rect">
            <a:avLst/>
          </a:prstGeom>
        </p:spPr>
      </p:pic>
      <p:sp>
        <p:nvSpPr>
          <p:cNvPr id="2" name="Title 1"/>
          <p:cNvSpPr>
            <a:spLocks noGrp="1"/>
          </p:cNvSpPr>
          <p:nvPr>
            <p:ph type="title"/>
          </p:nvPr>
        </p:nvSpPr>
        <p:spPr>
          <a:xfrm>
            <a:off x="812800" y="124265"/>
            <a:ext cx="10515600" cy="1446742"/>
          </a:xfrm>
        </p:spPr>
        <p:txBody>
          <a:bodyPr>
            <a:normAutofit/>
          </a:bodyPr>
          <a:lstStyle/>
          <a:p>
            <a:r>
              <a:rPr lang="en-US" sz="4800" dirty="0">
                <a:solidFill>
                  <a:schemeClr val="bg1"/>
                </a:solidFill>
              </a:rPr>
              <a:t>Section 5 – Non-Motorist (Not Occupant of Railway or Motor Vehicle) </a:t>
            </a:r>
          </a:p>
        </p:txBody>
      </p:sp>
      <p:cxnSp>
        <p:nvCxnSpPr>
          <p:cNvPr id="4" name="Straight Connector 3"/>
          <p:cNvCxnSpPr/>
          <p:nvPr/>
        </p:nvCxnSpPr>
        <p:spPr>
          <a:xfrm>
            <a:off x="120331" y="1478998"/>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8" name="Content Placeholder 7"/>
          <p:cNvSpPr>
            <a:spLocks noGrp="1"/>
          </p:cNvSpPr>
          <p:nvPr>
            <p:ph idx="1"/>
          </p:nvPr>
        </p:nvSpPr>
        <p:spPr>
          <a:xfrm>
            <a:off x="0" y="1825624"/>
            <a:ext cx="12268200" cy="5233937"/>
          </a:xfrm>
        </p:spPr>
        <p:txBody>
          <a:bodyPr>
            <a:normAutofit fontScale="92500" lnSpcReduction="10000"/>
          </a:bodyPr>
          <a:lstStyle/>
          <a:p>
            <a:endParaRPr lang="en-US" dirty="0"/>
          </a:p>
          <a:p>
            <a:endParaRPr lang="en-US" dirty="0"/>
          </a:p>
          <a:p>
            <a:endParaRPr lang="en-US" dirty="0"/>
          </a:p>
          <a:p>
            <a:pPr marL="0" indent="0" defTabSz="274320">
              <a:buNone/>
            </a:pPr>
            <a:endParaRPr lang="en-US" sz="4800" dirty="0">
              <a:solidFill>
                <a:schemeClr val="bg1"/>
              </a:solidFill>
            </a:endParaRPr>
          </a:p>
          <a:p>
            <a:pPr marL="0" indent="0" defTabSz="274320">
              <a:buNone/>
            </a:pPr>
            <a:r>
              <a:rPr lang="en-US" sz="4800" dirty="0">
                <a:solidFill>
                  <a:schemeClr val="bg1"/>
                </a:solidFill>
              </a:rPr>
              <a:t>Pgs. 61 &amp; 62, PROBABLE CONTRIBUTING CIRCUMSTANCES: They include:</a:t>
            </a:r>
          </a:p>
          <a:p>
            <a:pPr defTabSz="182880">
              <a:buFont typeface="Wingdings" panose="05000000000000000000" pitchFamily="2" charset="2"/>
              <a:buChar char="Ø"/>
            </a:pPr>
            <a:r>
              <a:rPr lang="en-US" sz="4800" dirty="0">
                <a:solidFill>
                  <a:schemeClr val="bg1"/>
                </a:solidFill>
              </a:rPr>
              <a:t>  </a:t>
            </a:r>
            <a:r>
              <a:rPr lang="en-US" sz="4800" dirty="0">
                <a:solidFill>
                  <a:srgbClr val="FFFF00"/>
                </a:solidFill>
              </a:rPr>
              <a:t>Wrong Way</a:t>
            </a:r>
          </a:p>
          <a:p>
            <a:pPr defTabSz="182880">
              <a:buFont typeface="Wingdings" panose="05000000000000000000" pitchFamily="2" charset="2"/>
              <a:buChar char="Ø"/>
            </a:pPr>
            <a:r>
              <a:rPr lang="en-US" sz="4800" dirty="0">
                <a:solidFill>
                  <a:schemeClr val="bg1"/>
                </a:solidFill>
              </a:rPr>
              <a:t>  </a:t>
            </a:r>
            <a:r>
              <a:rPr lang="en-US" sz="4800" dirty="0">
                <a:solidFill>
                  <a:srgbClr val="FFFF00"/>
                </a:solidFill>
              </a:rPr>
              <a:t>Not Visible (Dark Clothing, No Lighting, etc.)</a:t>
            </a:r>
          </a:p>
          <a:p>
            <a:pPr defTabSz="182880">
              <a:buFont typeface="Wingdings" panose="05000000000000000000" pitchFamily="2" charset="2"/>
              <a:buChar char="Ø"/>
            </a:pPr>
            <a:r>
              <a:rPr lang="en-US" sz="4800" dirty="0">
                <a:solidFill>
                  <a:schemeClr val="bg1"/>
                </a:solidFill>
              </a:rPr>
              <a:t>  </a:t>
            </a:r>
            <a:r>
              <a:rPr lang="en-US" sz="4800" dirty="0">
                <a:solidFill>
                  <a:srgbClr val="FFFF00"/>
                </a:solidFill>
              </a:rPr>
              <a:t>Improper Turn </a:t>
            </a:r>
          </a:p>
          <a:p>
            <a:pPr marL="0" indent="0" defTabSz="182880">
              <a:buNone/>
            </a:pPr>
            <a:endParaRPr lang="en-US" sz="4800" dirty="0">
              <a:solidFill>
                <a:schemeClr val="bg1"/>
              </a:solidFill>
            </a:endParaRPr>
          </a:p>
        </p:txBody>
      </p:sp>
      <p:sp>
        <p:nvSpPr>
          <p:cNvPr id="12" name="Rectangle 11"/>
          <p:cNvSpPr/>
          <p:nvPr/>
        </p:nvSpPr>
        <p:spPr>
          <a:xfrm>
            <a:off x="1855998" y="2759754"/>
            <a:ext cx="1022670" cy="389846"/>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3109064" y="2501520"/>
            <a:ext cx="1937069" cy="618067"/>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a:off x="3109064" y="3166533"/>
            <a:ext cx="1141203" cy="389847"/>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78494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5" end="5"/>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bg>
      <p:bgPr>
        <a:gradFill flip="none" rotWithShape="1">
          <a:gsLst>
            <a:gs pos="99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0" y="1571007"/>
            <a:ext cx="12192000" cy="2167467"/>
          </a:xfrm>
          <a:prstGeom prst="rect">
            <a:avLst/>
          </a:prstGeom>
        </p:spPr>
      </p:pic>
      <p:sp>
        <p:nvSpPr>
          <p:cNvPr id="2" name="Title 1"/>
          <p:cNvSpPr>
            <a:spLocks noGrp="1"/>
          </p:cNvSpPr>
          <p:nvPr>
            <p:ph type="title"/>
          </p:nvPr>
        </p:nvSpPr>
        <p:spPr>
          <a:xfrm>
            <a:off x="812800" y="124265"/>
            <a:ext cx="10515600" cy="1446742"/>
          </a:xfrm>
        </p:spPr>
        <p:txBody>
          <a:bodyPr>
            <a:normAutofit/>
          </a:bodyPr>
          <a:lstStyle/>
          <a:p>
            <a:r>
              <a:rPr lang="en-US" sz="4800" dirty="0">
                <a:solidFill>
                  <a:schemeClr val="bg1"/>
                </a:solidFill>
              </a:rPr>
              <a:t>Section 5 – Non-Motorist (Not Occupant of Railway or Motor Vehicle) </a:t>
            </a:r>
          </a:p>
        </p:txBody>
      </p:sp>
      <p:cxnSp>
        <p:nvCxnSpPr>
          <p:cNvPr id="4" name="Straight Connector 3"/>
          <p:cNvCxnSpPr/>
          <p:nvPr/>
        </p:nvCxnSpPr>
        <p:spPr>
          <a:xfrm>
            <a:off x="120331" y="1478998"/>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8" name="Content Placeholder 7"/>
          <p:cNvSpPr>
            <a:spLocks noGrp="1"/>
          </p:cNvSpPr>
          <p:nvPr>
            <p:ph idx="1"/>
          </p:nvPr>
        </p:nvSpPr>
        <p:spPr>
          <a:xfrm>
            <a:off x="0" y="1825624"/>
            <a:ext cx="12268200" cy="5233937"/>
          </a:xfrm>
        </p:spPr>
        <p:txBody>
          <a:bodyPr>
            <a:normAutofit fontScale="92500" lnSpcReduction="10000"/>
          </a:bodyPr>
          <a:lstStyle/>
          <a:p>
            <a:endParaRPr lang="en-US" dirty="0"/>
          </a:p>
          <a:p>
            <a:endParaRPr lang="en-US" dirty="0"/>
          </a:p>
          <a:p>
            <a:endParaRPr lang="en-US" dirty="0"/>
          </a:p>
          <a:p>
            <a:pPr marL="0" indent="0" defTabSz="274320">
              <a:buNone/>
            </a:pPr>
            <a:endParaRPr lang="en-US" sz="4800" dirty="0">
              <a:solidFill>
                <a:schemeClr val="bg1"/>
              </a:solidFill>
            </a:endParaRPr>
          </a:p>
          <a:p>
            <a:pPr marL="0" indent="0" defTabSz="274320">
              <a:buNone/>
            </a:pPr>
            <a:r>
              <a:rPr lang="en-US" sz="4800" dirty="0">
                <a:solidFill>
                  <a:schemeClr val="bg1"/>
                </a:solidFill>
              </a:rPr>
              <a:t>Pgs. 61 &amp; 62, PROBABLE CONTRIBUTING CIRCUMSTANCES: They include:</a:t>
            </a:r>
          </a:p>
          <a:p>
            <a:pPr defTabSz="182880">
              <a:buFont typeface="Wingdings" panose="05000000000000000000" pitchFamily="2" charset="2"/>
              <a:buChar char="Ø"/>
            </a:pPr>
            <a:r>
              <a:rPr lang="en-US" sz="4800" dirty="0">
                <a:solidFill>
                  <a:schemeClr val="bg1"/>
                </a:solidFill>
              </a:rPr>
              <a:t>  </a:t>
            </a:r>
            <a:r>
              <a:rPr lang="en-US" sz="4800" dirty="0">
                <a:solidFill>
                  <a:srgbClr val="FFFF00"/>
                </a:solidFill>
              </a:rPr>
              <a:t>Improper Passing</a:t>
            </a:r>
          </a:p>
          <a:p>
            <a:pPr defTabSz="182880">
              <a:buFont typeface="Wingdings" panose="05000000000000000000" pitchFamily="2" charset="2"/>
              <a:buChar char="Ø"/>
            </a:pPr>
            <a:r>
              <a:rPr lang="en-US" sz="4800" dirty="0">
                <a:solidFill>
                  <a:schemeClr val="bg1"/>
                </a:solidFill>
              </a:rPr>
              <a:t>  </a:t>
            </a:r>
            <a:r>
              <a:rPr lang="en-US" sz="4800" dirty="0">
                <a:solidFill>
                  <a:srgbClr val="FFFF00"/>
                </a:solidFill>
              </a:rPr>
              <a:t>Improper Signal</a:t>
            </a:r>
          </a:p>
          <a:p>
            <a:pPr defTabSz="182880">
              <a:buFont typeface="Wingdings" panose="05000000000000000000" pitchFamily="2" charset="2"/>
              <a:buChar char="Ø"/>
            </a:pPr>
            <a:r>
              <a:rPr lang="en-US" sz="4800" dirty="0">
                <a:solidFill>
                  <a:schemeClr val="bg1"/>
                </a:solidFill>
              </a:rPr>
              <a:t>  </a:t>
            </a:r>
            <a:r>
              <a:rPr lang="en-US" sz="4800" dirty="0">
                <a:solidFill>
                  <a:srgbClr val="FFFF00"/>
                </a:solidFill>
              </a:rPr>
              <a:t>Improper Backing</a:t>
            </a:r>
          </a:p>
          <a:p>
            <a:pPr marL="0" indent="0" defTabSz="182880">
              <a:buNone/>
            </a:pPr>
            <a:endParaRPr lang="en-US" sz="4800" dirty="0">
              <a:solidFill>
                <a:schemeClr val="bg1"/>
              </a:solidFill>
            </a:endParaRPr>
          </a:p>
        </p:txBody>
      </p:sp>
      <p:sp>
        <p:nvSpPr>
          <p:cNvPr id="12" name="Rectangle 11"/>
          <p:cNvSpPr/>
          <p:nvPr/>
        </p:nvSpPr>
        <p:spPr>
          <a:xfrm>
            <a:off x="5077561" y="1963649"/>
            <a:ext cx="1458703" cy="330199"/>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5077561" y="2361581"/>
            <a:ext cx="1314772" cy="324909"/>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a:off x="5145293" y="2761015"/>
            <a:ext cx="1390971" cy="330200"/>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69268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5" end="5"/>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25400" y="1571007"/>
            <a:ext cx="12192000" cy="2167467"/>
          </a:xfrm>
          <a:prstGeom prst="rect">
            <a:avLst/>
          </a:prstGeom>
        </p:spPr>
      </p:pic>
      <p:sp>
        <p:nvSpPr>
          <p:cNvPr id="2" name="Title 1"/>
          <p:cNvSpPr>
            <a:spLocks noGrp="1"/>
          </p:cNvSpPr>
          <p:nvPr>
            <p:ph type="title"/>
          </p:nvPr>
        </p:nvSpPr>
        <p:spPr>
          <a:xfrm>
            <a:off x="812800" y="124265"/>
            <a:ext cx="10515600" cy="1446742"/>
          </a:xfrm>
        </p:spPr>
        <p:txBody>
          <a:bodyPr>
            <a:normAutofit/>
          </a:bodyPr>
          <a:lstStyle/>
          <a:p>
            <a:r>
              <a:rPr lang="en-US" sz="4800" dirty="0">
                <a:solidFill>
                  <a:schemeClr val="bg1"/>
                </a:solidFill>
              </a:rPr>
              <a:t>Section 5 – Non-Motorist (Not Occupant of Railway or Motor Vehicle) </a:t>
            </a:r>
          </a:p>
        </p:txBody>
      </p:sp>
      <p:cxnSp>
        <p:nvCxnSpPr>
          <p:cNvPr id="4" name="Straight Connector 3"/>
          <p:cNvCxnSpPr/>
          <p:nvPr/>
        </p:nvCxnSpPr>
        <p:spPr>
          <a:xfrm>
            <a:off x="120331" y="1478998"/>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8" name="Content Placeholder 7"/>
          <p:cNvSpPr>
            <a:spLocks noGrp="1"/>
          </p:cNvSpPr>
          <p:nvPr>
            <p:ph idx="1"/>
          </p:nvPr>
        </p:nvSpPr>
        <p:spPr>
          <a:xfrm>
            <a:off x="0" y="2171783"/>
            <a:ext cx="12268200" cy="4887778"/>
          </a:xfrm>
        </p:spPr>
        <p:txBody>
          <a:bodyPr>
            <a:normAutofit fontScale="85000" lnSpcReduction="20000"/>
          </a:bodyPr>
          <a:lstStyle/>
          <a:p>
            <a:endParaRPr lang="en-US" dirty="0"/>
          </a:p>
          <a:p>
            <a:endParaRPr lang="en-US" dirty="0"/>
          </a:p>
          <a:p>
            <a:endParaRPr lang="en-US" dirty="0"/>
          </a:p>
          <a:p>
            <a:pPr marL="0" indent="0" defTabSz="274320">
              <a:buNone/>
            </a:pPr>
            <a:endParaRPr lang="en-US" sz="4800" dirty="0">
              <a:solidFill>
                <a:schemeClr val="bg1"/>
              </a:solidFill>
            </a:endParaRPr>
          </a:p>
          <a:p>
            <a:pPr marL="0" indent="0" defTabSz="274320">
              <a:buNone/>
            </a:pPr>
            <a:r>
              <a:rPr lang="en-US" sz="4800" dirty="0">
                <a:solidFill>
                  <a:schemeClr val="bg1"/>
                </a:solidFill>
              </a:rPr>
              <a:t>Pgs. 61 &amp; 62, PROBABLE CONTRIBUTING CIRCUMSTANCES: They include:</a:t>
            </a:r>
          </a:p>
          <a:p>
            <a:pPr defTabSz="182880">
              <a:buFont typeface="Wingdings" panose="05000000000000000000" pitchFamily="2" charset="2"/>
              <a:buChar char="Ø"/>
            </a:pPr>
            <a:r>
              <a:rPr lang="en-US" sz="4800" dirty="0">
                <a:solidFill>
                  <a:schemeClr val="bg1"/>
                </a:solidFill>
              </a:rPr>
              <a:t>  </a:t>
            </a:r>
            <a:r>
              <a:rPr lang="en-US" sz="4800" dirty="0">
                <a:solidFill>
                  <a:srgbClr val="FFFF00"/>
                </a:solidFill>
              </a:rPr>
              <a:t>Following Too Close</a:t>
            </a:r>
          </a:p>
          <a:p>
            <a:pPr defTabSz="182880">
              <a:buFont typeface="Wingdings" panose="05000000000000000000" pitchFamily="2" charset="2"/>
              <a:buChar char="Ø"/>
            </a:pPr>
            <a:r>
              <a:rPr lang="en-US" sz="4800" dirty="0">
                <a:solidFill>
                  <a:schemeClr val="bg1"/>
                </a:solidFill>
              </a:rPr>
              <a:t>  </a:t>
            </a:r>
            <a:r>
              <a:rPr lang="en-US" sz="4800" dirty="0">
                <a:solidFill>
                  <a:srgbClr val="FFFF00"/>
                </a:solidFill>
              </a:rPr>
              <a:t>Improper Start from Park</a:t>
            </a:r>
          </a:p>
          <a:p>
            <a:pPr defTabSz="182880">
              <a:buFont typeface="Wingdings" panose="05000000000000000000" pitchFamily="2" charset="2"/>
              <a:buChar char="Ø"/>
            </a:pPr>
            <a:r>
              <a:rPr lang="en-US" sz="4800" dirty="0">
                <a:solidFill>
                  <a:schemeClr val="bg1"/>
                </a:solidFill>
              </a:rPr>
              <a:t>  </a:t>
            </a:r>
            <a:r>
              <a:rPr lang="en-US" sz="4800" dirty="0">
                <a:solidFill>
                  <a:srgbClr val="FFFF00"/>
                </a:solidFill>
              </a:rPr>
              <a:t>In Roadway Improperly (Standing, Lying, Working, 			  			 Playing, Stopped)</a:t>
            </a:r>
          </a:p>
          <a:p>
            <a:pPr marL="0" indent="0" defTabSz="182880">
              <a:buNone/>
            </a:pPr>
            <a:endParaRPr lang="en-US" sz="4800" dirty="0">
              <a:solidFill>
                <a:schemeClr val="bg1"/>
              </a:solidFill>
            </a:endParaRPr>
          </a:p>
        </p:txBody>
      </p:sp>
      <p:sp>
        <p:nvSpPr>
          <p:cNvPr id="12" name="Rectangle 11"/>
          <p:cNvSpPr/>
          <p:nvPr/>
        </p:nvSpPr>
        <p:spPr>
          <a:xfrm>
            <a:off x="6694695" y="1815923"/>
            <a:ext cx="1458703" cy="330199"/>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6694695" y="2171783"/>
            <a:ext cx="1763505" cy="334349"/>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a:off x="8398933" y="1828800"/>
            <a:ext cx="2250015" cy="626617"/>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06533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5" end="5"/>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bg>
      <p:bgPr>
        <a:gradFill flip="none" rotWithShape="1">
          <a:gsLst>
            <a:gs pos="90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l="750" r="-2002" b="3252"/>
          <a:stretch/>
        </p:blipFill>
        <p:spPr>
          <a:xfrm>
            <a:off x="0" y="1711433"/>
            <a:ext cx="12344400" cy="2651760"/>
          </a:xfrm>
          <a:prstGeom prst="rect">
            <a:avLst/>
          </a:prstGeom>
        </p:spPr>
      </p:pic>
      <p:sp>
        <p:nvSpPr>
          <p:cNvPr id="2" name="Title 1"/>
          <p:cNvSpPr>
            <a:spLocks noGrp="1"/>
          </p:cNvSpPr>
          <p:nvPr>
            <p:ph type="title"/>
          </p:nvPr>
        </p:nvSpPr>
        <p:spPr>
          <a:xfrm>
            <a:off x="838200" y="124551"/>
            <a:ext cx="10515600" cy="1325563"/>
          </a:xfrm>
        </p:spPr>
        <p:txBody>
          <a:bodyPr>
            <a:noAutofit/>
          </a:bodyPr>
          <a:lstStyle/>
          <a:p>
            <a:r>
              <a:rPr lang="en-US" sz="4800" dirty="0">
                <a:solidFill>
                  <a:schemeClr val="bg1"/>
                </a:solidFill>
              </a:rPr>
              <a:t>Section 7 – DRIVERS, VEHICLES, OWNERS, &amp; OCCUPANTS </a:t>
            </a:r>
          </a:p>
        </p:txBody>
      </p:sp>
      <p:cxnSp>
        <p:nvCxnSpPr>
          <p:cNvPr id="6" name="Straight Connector 5"/>
          <p:cNvCxnSpPr/>
          <p:nvPr/>
        </p:nvCxnSpPr>
        <p:spPr>
          <a:xfrm>
            <a:off x="120330" y="1425838"/>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8" name="Content Placeholder 7"/>
          <p:cNvSpPr>
            <a:spLocks noGrp="1"/>
          </p:cNvSpPr>
          <p:nvPr>
            <p:ph idx="1"/>
          </p:nvPr>
        </p:nvSpPr>
        <p:spPr>
          <a:xfrm>
            <a:off x="120329" y="2125133"/>
            <a:ext cx="11936203" cy="4453466"/>
          </a:xfrm>
        </p:spPr>
        <p:txBody>
          <a:bodyPr>
            <a:normAutofit/>
          </a:bodyPr>
          <a:lstStyle/>
          <a:p>
            <a:endParaRPr lang="en-US" dirty="0"/>
          </a:p>
          <a:p>
            <a:pPr marL="0" indent="0">
              <a:buNone/>
            </a:pPr>
            <a:endParaRPr lang="en-US" dirty="0"/>
          </a:p>
          <a:p>
            <a:endParaRPr lang="en-US" dirty="0"/>
          </a:p>
          <a:p>
            <a:endParaRPr lang="en-US" dirty="0"/>
          </a:p>
          <a:p>
            <a:endParaRPr lang="en-US" dirty="0"/>
          </a:p>
          <a:p>
            <a:pPr marL="0" indent="0">
              <a:buNone/>
            </a:pPr>
            <a:r>
              <a:rPr lang="en-US" sz="4400" dirty="0">
                <a:solidFill>
                  <a:schemeClr val="bg1"/>
                </a:solidFill>
              </a:rPr>
              <a:t>Pg. 66, Item VII. (top of page). </a:t>
            </a:r>
            <a:endParaRPr lang="en-US" sz="4400"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87020457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gradFill flip="none" rotWithShape="1">
          <a:gsLst>
            <a:gs pos="90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l="750" r="-2002" b="3252"/>
          <a:stretch/>
        </p:blipFill>
        <p:spPr>
          <a:xfrm>
            <a:off x="0" y="1711433"/>
            <a:ext cx="12344400" cy="2651760"/>
          </a:xfrm>
          <a:prstGeom prst="rect">
            <a:avLst/>
          </a:prstGeom>
        </p:spPr>
      </p:pic>
      <p:sp>
        <p:nvSpPr>
          <p:cNvPr id="2" name="Title 1"/>
          <p:cNvSpPr>
            <a:spLocks noGrp="1"/>
          </p:cNvSpPr>
          <p:nvPr>
            <p:ph type="title"/>
          </p:nvPr>
        </p:nvSpPr>
        <p:spPr>
          <a:xfrm>
            <a:off x="838200" y="124551"/>
            <a:ext cx="10515600" cy="1325563"/>
          </a:xfrm>
        </p:spPr>
        <p:txBody>
          <a:bodyPr>
            <a:noAutofit/>
          </a:bodyPr>
          <a:lstStyle/>
          <a:p>
            <a:r>
              <a:rPr lang="en-US" sz="4800" dirty="0">
                <a:solidFill>
                  <a:schemeClr val="bg1"/>
                </a:solidFill>
              </a:rPr>
              <a:t>Section 7 – DRIVERS, VEHICLES, OWNERS, &amp; OCCUPANTS </a:t>
            </a:r>
          </a:p>
        </p:txBody>
      </p:sp>
      <p:cxnSp>
        <p:nvCxnSpPr>
          <p:cNvPr id="6" name="Straight Connector 5"/>
          <p:cNvCxnSpPr/>
          <p:nvPr/>
        </p:nvCxnSpPr>
        <p:spPr>
          <a:xfrm>
            <a:off x="120330" y="1425838"/>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0" y="2018544"/>
            <a:ext cx="422787" cy="431800"/>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Content Placeholder 7"/>
          <p:cNvSpPr>
            <a:spLocks noGrp="1"/>
          </p:cNvSpPr>
          <p:nvPr>
            <p:ph idx="1"/>
          </p:nvPr>
        </p:nvSpPr>
        <p:spPr>
          <a:xfrm>
            <a:off x="120329" y="2125133"/>
            <a:ext cx="11936203" cy="4453466"/>
          </a:xfrm>
        </p:spPr>
        <p:txBody>
          <a:bodyPr>
            <a:normAutofit fontScale="92500"/>
          </a:bodyPr>
          <a:lstStyle/>
          <a:p>
            <a:endParaRPr lang="en-US" dirty="0"/>
          </a:p>
          <a:p>
            <a:pPr marL="0" indent="0">
              <a:buNone/>
            </a:pPr>
            <a:endParaRPr lang="en-US" dirty="0"/>
          </a:p>
          <a:p>
            <a:endParaRPr lang="en-US" dirty="0"/>
          </a:p>
          <a:p>
            <a:endParaRPr lang="en-US" dirty="0"/>
          </a:p>
          <a:p>
            <a:endParaRPr lang="en-US" dirty="0"/>
          </a:p>
          <a:p>
            <a:pPr marL="0" indent="0">
              <a:buNone/>
            </a:pPr>
            <a:r>
              <a:rPr lang="en-US" sz="4400" dirty="0">
                <a:solidFill>
                  <a:schemeClr val="bg1"/>
                </a:solidFill>
              </a:rPr>
              <a:t>Pg. 66, item a., </a:t>
            </a:r>
            <a:r>
              <a:rPr lang="en-US" sz="4400" dirty="0">
                <a:solidFill>
                  <a:srgbClr val="FFFF00"/>
                </a:solidFill>
              </a:rPr>
              <a:t>NO.</a:t>
            </a:r>
            <a:r>
              <a:rPr lang="en-US" sz="4400" dirty="0">
                <a:solidFill>
                  <a:schemeClr val="bg1"/>
                </a:solidFill>
              </a:rPr>
              <a:t> - (Number) The vehicle driver or operator number assigned by the investigator.  (We removed </a:t>
            </a:r>
            <a:r>
              <a:rPr lang="en-US" sz="4400" dirty="0">
                <a:solidFill>
                  <a:srgbClr val="FFFF00"/>
                </a:solidFill>
              </a:rPr>
              <a:t>“Other Transport Device” </a:t>
            </a:r>
            <a:r>
              <a:rPr lang="en-US" sz="4400" dirty="0">
                <a:solidFill>
                  <a:schemeClr val="bg1"/>
                </a:solidFill>
              </a:rPr>
              <a:t>from the definition.)</a:t>
            </a:r>
          </a:p>
          <a:p>
            <a:endParaRPr lang="en-US" sz="4400"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808064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gradFill flip="none" rotWithShape="1">
          <a:gsLst>
            <a:gs pos="97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a:srcRect l="750" t="41" r="-2002" b="49959"/>
          <a:stretch/>
        </p:blipFill>
        <p:spPr>
          <a:xfrm>
            <a:off x="0" y="1711433"/>
            <a:ext cx="12344400" cy="1371600"/>
          </a:xfrm>
          <a:prstGeom prst="rect">
            <a:avLst/>
          </a:prstGeom>
        </p:spPr>
      </p:pic>
      <p:sp>
        <p:nvSpPr>
          <p:cNvPr id="2" name="Title 1"/>
          <p:cNvSpPr>
            <a:spLocks noGrp="1"/>
          </p:cNvSpPr>
          <p:nvPr>
            <p:ph type="title"/>
          </p:nvPr>
        </p:nvSpPr>
        <p:spPr>
          <a:xfrm>
            <a:off x="838200" y="124551"/>
            <a:ext cx="10515600" cy="1325563"/>
          </a:xfrm>
        </p:spPr>
        <p:txBody>
          <a:bodyPr>
            <a:noAutofit/>
          </a:bodyPr>
          <a:lstStyle/>
          <a:p>
            <a:r>
              <a:rPr lang="en-US" sz="4800" dirty="0">
                <a:solidFill>
                  <a:schemeClr val="bg1"/>
                </a:solidFill>
              </a:rPr>
              <a:t>Section 7 – DRIVERS, VEHICLES, OWNERS, &amp; OCCUPANTS </a:t>
            </a:r>
          </a:p>
        </p:txBody>
      </p:sp>
      <p:cxnSp>
        <p:nvCxnSpPr>
          <p:cNvPr id="6" name="Straight Connector 5"/>
          <p:cNvCxnSpPr/>
          <p:nvPr/>
        </p:nvCxnSpPr>
        <p:spPr>
          <a:xfrm>
            <a:off x="120330" y="1425838"/>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10126134" y="2455333"/>
            <a:ext cx="1930398" cy="651933"/>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Content Placeholder 7"/>
          <p:cNvSpPr>
            <a:spLocks noGrp="1"/>
          </p:cNvSpPr>
          <p:nvPr>
            <p:ph idx="1"/>
          </p:nvPr>
        </p:nvSpPr>
        <p:spPr>
          <a:xfrm>
            <a:off x="120329" y="2455332"/>
            <a:ext cx="11936203" cy="4402668"/>
          </a:xfrm>
        </p:spPr>
        <p:txBody>
          <a:bodyPr>
            <a:normAutofit fontScale="92500" lnSpcReduction="20000"/>
          </a:bodyPr>
          <a:lstStyle/>
          <a:p>
            <a:endParaRPr lang="en-US" dirty="0"/>
          </a:p>
          <a:p>
            <a:pPr marL="0" indent="0">
              <a:buNone/>
            </a:pPr>
            <a:endParaRPr lang="en-US" dirty="0"/>
          </a:p>
          <a:p>
            <a:pPr marL="0" indent="0">
              <a:buNone/>
            </a:pPr>
            <a:r>
              <a:rPr lang="en-US" sz="4500" dirty="0">
                <a:solidFill>
                  <a:schemeClr val="bg1"/>
                </a:solidFill>
              </a:rPr>
              <a:t>Pg. 68, item viii., </a:t>
            </a:r>
            <a:r>
              <a:rPr lang="en-US" sz="4500" dirty="0">
                <a:solidFill>
                  <a:srgbClr val="FFFF00"/>
                </a:solidFill>
              </a:rPr>
              <a:t>ENDORSEMENTS</a:t>
            </a:r>
            <a:r>
              <a:rPr lang="en-US" sz="4500" dirty="0">
                <a:solidFill>
                  <a:schemeClr val="bg1"/>
                </a:solidFill>
              </a:rPr>
              <a:t>: We changed this field from </a:t>
            </a:r>
            <a:r>
              <a:rPr lang="en-US" sz="4500" dirty="0">
                <a:solidFill>
                  <a:srgbClr val="FFFF00"/>
                </a:solidFill>
              </a:rPr>
              <a:t>MC Endorsement to Endorsements</a:t>
            </a:r>
            <a:r>
              <a:rPr lang="en-US" sz="4500" dirty="0">
                <a:solidFill>
                  <a:schemeClr val="bg1"/>
                </a:solidFill>
              </a:rPr>
              <a:t>. Applies to all types of driver license endorsements. Up to two endorsement codes can be entered.  If more than two endorsement codes on a driver’s license, try to select the codes that best relate to the type of vehicle operated in the crash.</a:t>
            </a:r>
          </a:p>
          <a:p>
            <a:endParaRPr lang="en-US" sz="4400"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82712661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gradFill flip="none" rotWithShape="1">
          <a:gsLst>
            <a:gs pos="96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a:srcRect l="750" r="-2002" b="3252"/>
          <a:stretch/>
        </p:blipFill>
        <p:spPr>
          <a:xfrm>
            <a:off x="0" y="1711433"/>
            <a:ext cx="12344400" cy="2651760"/>
          </a:xfrm>
          <a:prstGeom prst="rect">
            <a:avLst/>
          </a:prstGeom>
        </p:spPr>
      </p:pic>
      <p:sp>
        <p:nvSpPr>
          <p:cNvPr id="2" name="Title 1"/>
          <p:cNvSpPr>
            <a:spLocks noGrp="1"/>
          </p:cNvSpPr>
          <p:nvPr>
            <p:ph type="title"/>
          </p:nvPr>
        </p:nvSpPr>
        <p:spPr>
          <a:xfrm>
            <a:off x="838200" y="124551"/>
            <a:ext cx="10515600" cy="1325563"/>
          </a:xfrm>
        </p:spPr>
        <p:txBody>
          <a:bodyPr>
            <a:noAutofit/>
          </a:bodyPr>
          <a:lstStyle/>
          <a:p>
            <a:r>
              <a:rPr lang="en-US" sz="4800" dirty="0">
                <a:solidFill>
                  <a:schemeClr val="bg1"/>
                </a:solidFill>
              </a:rPr>
              <a:t>Section 7 – DRIVERS, VEHICLES, OWNERS, &amp; OCCUPANTS </a:t>
            </a:r>
          </a:p>
        </p:txBody>
      </p:sp>
      <p:cxnSp>
        <p:nvCxnSpPr>
          <p:cNvPr id="6" name="Straight Connector 5"/>
          <p:cNvCxnSpPr/>
          <p:nvPr/>
        </p:nvCxnSpPr>
        <p:spPr>
          <a:xfrm>
            <a:off x="120330" y="1425838"/>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3081866" y="3115466"/>
            <a:ext cx="1075267" cy="618333"/>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Content Placeholder 7"/>
          <p:cNvSpPr>
            <a:spLocks noGrp="1"/>
          </p:cNvSpPr>
          <p:nvPr>
            <p:ph idx="1"/>
          </p:nvPr>
        </p:nvSpPr>
        <p:spPr>
          <a:xfrm>
            <a:off x="120329" y="2091267"/>
            <a:ext cx="11936203" cy="4876800"/>
          </a:xfrm>
        </p:spPr>
        <p:txBody>
          <a:bodyPr>
            <a:normAutofit fontScale="85000" lnSpcReduction="20000"/>
          </a:bodyPr>
          <a:lstStyle/>
          <a:p>
            <a:endParaRPr lang="en-US" dirty="0"/>
          </a:p>
          <a:p>
            <a:pPr marL="0" indent="0">
              <a:buNone/>
            </a:pPr>
            <a:endParaRPr lang="en-US" dirty="0"/>
          </a:p>
          <a:p>
            <a:endParaRPr lang="en-US" dirty="0"/>
          </a:p>
          <a:p>
            <a:endParaRPr lang="en-US" dirty="0"/>
          </a:p>
          <a:p>
            <a:endParaRPr lang="en-US" dirty="0"/>
          </a:p>
          <a:p>
            <a:pPr marL="0" indent="0">
              <a:buNone/>
            </a:pPr>
            <a:endParaRPr lang="en-US" sz="4400" dirty="0">
              <a:solidFill>
                <a:schemeClr val="bg1"/>
              </a:solidFill>
            </a:endParaRPr>
          </a:p>
          <a:p>
            <a:pPr marL="0" indent="0">
              <a:buNone/>
            </a:pPr>
            <a:r>
              <a:rPr lang="en-US" sz="4400" dirty="0">
                <a:solidFill>
                  <a:schemeClr val="bg1"/>
                </a:solidFill>
              </a:rPr>
              <a:t>Pg. 69, item xv., </a:t>
            </a:r>
            <a:r>
              <a:rPr lang="en-US" sz="4400" dirty="0">
                <a:solidFill>
                  <a:srgbClr val="FFFF00"/>
                </a:solidFill>
              </a:rPr>
              <a:t>AIR BAGS</a:t>
            </a:r>
            <a:r>
              <a:rPr lang="en-US" sz="4400" dirty="0">
                <a:solidFill>
                  <a:schemeClr val="bg1"/>
                </a:solidFill>
              </a:rPr>
              <a:t>:  Changed from entry of </a:t>
            </a:r>
            <a:r>
              <a:rPr lang="en-US" sz="4400" dirty="0">
                <a:solidFill>
                  <a:srgbClr val="FFFF00"/>
                </a:solidFill>
              </a:rPr>
              <a:t>one</a:t>
            </a:r>
            <a:r>
              <a:rPr lang="en-US" sz="4400" dirty="0">
                <a:solidFill>
                  <a:schemeClr val="bg1"/>
                </a:solidFill>
              </a:rPr>
              <a:t> air bag code to entry of up to </a:t>
            </a:r>
            <a:r>
              <a:rPr lang="en-US" sz="4400" dirty="0">
                <a:solidFill>
                  <a:srgbClr val="FFFF00"/>
                </a:solidFill>
              </a:rPr>
              <a:t>four</a:t>
            </a:r>
            <a:r>
              <a:rPr lang="en-US" sz="4400" dirty="0">
                <a:solidFill>
                  <a:schemeClr val="bg1"/>
                </a:solidFill>
              </a:rPr>
              <a:t> air bag codes considering the code corresponds to the specific type of air bag deployed. </a:t>
            </a:r>
            <a:r>
              <a:rPr lang="en-US" sz="4400" dirty="0">
                <a:solidFill>
                  <a:srgbClr val="FFFF00"/>
                </a:solidFill>
              </a:rPr>
              <a:t>(Example: Front, side, curtain if all three deployed, enter the applicable code for each.)</a:t>
            </a:r>
            <a:r>
              <a:rPr lang="en-US" sz="4400" dirty="0">
                <a:solidFill>
                  <a:schemeClr val="bg1"/>
                </a:solidFill>
              </a:rPr>
              <a:t>	   </a:t>
            </a:r>
          </a:p>
          <a:p>
            <a:endParaRPr lang="en-US" sz="4400"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92810349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gradFill flip="none" rotWithShape="1">
          <a:gsLst>
            <a:gs pos="92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srcRect l="750" r="-2002" b="3252"/>
          <a:stretch/>
        </p:blipFill>
        <p:spPr>
          <a:xfrm>
            <a:off x="0" y="1711433"/>
            <a:ext cx="12344400" cy="2651760"/>
          </a:xfrm>
          <a:prstGeom prst="rect">
            <a:avLst/>
          </a:prstGeom>
        </p:spPr>
      </p:pic>
      <p:sp>
        <p:nvSpPr>
          <p:cNvPr id="2" name="Title 1"/>
          <p:cNvSpPr>
            <a:spLocks noGrp="1"/>
          </p:cNvSpPr>
          <p:nvPr>
            <p:ph type="title"/>
          </p:nvPr>
        </p:nvSpPr>
        <p:spPr/>
        <p:txBody>
          <a:bodyPr>
            <a:noAutofit/>
          </a:bodyPr>
          <a:lstStyle/>
          <a:p>
            <a:r>
              <a:rPr lang="en-US" sz="4800" dirty="0">
                <a:solidFill>
                  <a:schemeClr val="bg1"/>
                </a:solidFill>
              </a:rPr>
              <a:t>Section 7 – DRIVERS, VEHICLES, OWNERS, &amp; OCCUPANTS </a:t>
            </a:r>
            <a:endParaRPr lang="en-US" sz="4800" dirty="0"/>
          </a:p>
        </p:txBody>
      </p:sp>
      <p:sp>
        <p:nvSpPr>
          <p:cNvPr id="3" name="Content Placeholder 2"/>
          <p:cNvSpPr>
            <a:spLocks noGrp="1"/>
          </p:cNvSpPr>
          <p:nvPr>
            <p:ph idx="1"/>
          </p:nvPr>
        </p:nvSpPr>
        <p:spPr>
          <a:xfrm>
            <a:off x="67733" y="1825624"/>
            <a:ext cx="12124267" cy="5032375"/>
          </a:xfrm>
        </p:spPr>
        <p:txBody>
          <a:bodyPr/>
          <a:lstStyle/>
          <a:p>
            <a:endParaRPr lang="en-US" dirty="0"/>
          </a:p>
          <a:p>
            <a:endParaRPr lang="en-US" dirty="0"/>
          </a:p>
          <a:p>
            <a:endParaRPr lang="en-US" dirty="0"/>
          </a:p>
          <a:p>
            <a:endParaRPr lang="en-US" dirty="0"/>
          </a:p>
          <a:p>
            <a:pPr marL="0" indent="0">
              <a:buNone/>
            </a:pPr>
            <a:endParaRPr lang="en-US" dirty="0"/>
          </a:p>
          <a:p>
            <a:pPr marL="0" indent="0">
              <a:buNone/>
            </a:pPr>
            <a:r>
              <a:rPr lang="en-US" sz="4800" dirty="0">
                <a:solidFill>
                  <a:schemeClr val="bg1"/>
                </a:solidFill>
              </a:rPr>
              <a:t>Pg. 70, item xvi., </a:t>
            </a:r>
            <a:r>
              <a:rPr lang="en-US" sz="4800" dirty="0">
                <a:solidFill>
                  <a:srgbClr val="FFFF00"/>
                </a:solidFill>
              </a:rPr>
              <a:t>INDICATION OF IMPROPER USE?</a:t>
            </a:r>
            <a:r>
              <a:rPr lang="en-US" sz="4800" dirty="0">
                <a:solidFill>
                  <a:schemeClr val="bg1"/>
                </a:solidFill>
              </a:rPr>
              <a:t>: New field and relates to use of Safety Devices by the driver. </a:t>
            </a:r>
          </a:p>
        </p:txBody>
      </p:sp>
      <p:cxnSp>
        <p:nvCxnSpPr>
          <p:cNvPr id="5" name="Straight Connector 4"/>
          <p:cNvCxnSpPr/>
          <p:nvPr/>
        </p:nvCxnSpPr>
        <p:spPr>
          <a:xfrm>
            <a:off x="204998" y="1590774"/>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4817533" y="3081866"/>
            <a:ext cx="1142999" cy="646071"/>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0602372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gradFill flip="none" rotWithShape="1">
          <a:gsLst>
            <a:gs pos="96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a:srcRect l="750" r="-2002" b="3252"/>
          <a:stretch/>
        </p:blipFill>
        <p:spPr>
          <a:xfrm>
            <a:off x="0" y="1711433"/>
            <a:ext cx="12344400" cy="2403367"/>
          </a:xfrm>
          <a:prstGeom prst="rect">
            <a:avLst/>
          </a:prstGeom>
        </p:spPr>
      </p:pic>
      <p:sp>
        <p:nvSpPr>
          <p:cNvPr id="2" name="Title 1"/>
          <p:cNvSpPr>
            <a:spLocks noGrp="1"/>
          </p:cNvSpPr>
          <p:nvPr>
            <p:ph type="title"/>
          </p:nvPr>
        </p:nvSpPr>
        <p:spPr/>
        <p:txBody>
          <a:bodyPr>
            <a:noAutofit/>
          </a:bodyPr>
          <a:lstStyle/>
          <a:p>
            <a:r>
              <a:rPr lang="en-US" sz="4800" dirty="0">
                <a:solidFill>
                  <a:schemeClr val="bg1"/>
                </a:solidFill>
              </a:rPr>
              <a:t>Section 7 – DRIVERS, VEHICLES, OWNERS, &amp; OCCUPANTS </a:t>
            </a:r>
            <a:endParaRPr lang="en-US" sz="4800" dirty="0"/>
          </a:p>
        </p:txBody>
      </p:sp>
      <p:sp>
        <p:nvSpPr>
          <p:cNvPr id="3" name="Content Placeholder 2"/>
          <p:cNvSpPr>
            <a:spLocks noGrp="1"/>
          </p:cNvSpPr>
          <p:nvPr>
            <p:ph idx="1"/>
          </p:nvPr>
        </p:nvSpPr>
        <p:spPr>
          <a:xfrm>
            <a:off x="67733" y="1825624"/>
            <a:ext cx="12124267" cy="5032375"/>
          </a:xfrm>
        </p:spPr>
        <p:txBody>
          <a:bodyPr>
            <a:normAutofit fontScale="92500" lnSpcReduction="10000"/>
          </a:bodyPr>
          <a:lstStyle/>
          <a:p>
            <a:endParaRPr lang="en-US" dirty="0"/>
          </a:p>
          <a:p>
            <a:endParaRPr lang="en-US" dirty="0"/>
          </a:p>
          <a:p>
            <a:endParaRPr lang="en-US" dirty="0"/>
          </a:p>
          <a:p>
            <a:endParaRPr lang="en-US" dirty="0"/>
          </a:p>
          <a:p>
            <a:pPr marL="0" indent="0">
              <a:buNone/>
            </a:pPr>
            <a:endParaRPr lang="en-US" dirty="0"/>
          </a:p>
          <a:p>
            <a:pPr marL="0" indent="0">
              <a:buNone/>
            </a:pPr>
            <a:r>
              <a:rPr lang="en-US" sz="4800" dirty="0">
                <a:solidFill>
                  <a:schemeClr val="bg1"/>
                </a:solidFill>
              </a:rPr>
              <a:t>Pg. 71, item xviii., </a:t>
            </a:r>
            <a:r>
              <a:rPr lang="en-US" sz="4800" dirty="0">
                <a:solidFill>
                  <a:srgbClr val="FFFF00"/>
                </a:solidFill>
              </a:rPr>
              <a:t>DRIVER LICENSE RESTRICTIONS</a:t>
            </a:r>
            <a:r>
              <a:rPr lang="en-US" sz="4800" dirty="0">
                <a:solidFill>
                  <a:schemeClr val="bg1"/>
                </a:solidFill>
              </a:rPr>
              <a:t>: New fields added.</a:t>
            </a:r>
          </a:p>
          <a:p>
            <a:pPr>
              <a:buFont typeface="Wingdings" panose="05000000000000000000" pitchFamily="2" charset="2"/>
              <a:buChar char="Ø"/>
            </a:pPr>
            <a:r>
              <a:rPr lang="en-US" sz="4800" dirty="0">
                <a:solidFill>
                  <a:srgbClr val="FFFF00"/>
                </a:solidFill>
              </a:rPr>
              <a:t>Alcohol Interlock Required on License?</a:t>
            </a:r>
          </a:p>
          <a:p>
            <a:pPr>
              <a:buFont typeface="Wingdings" panose="05000000000000000000" pitchFamily="2" charset="2"/>
              <a:buChar char="Ø"/>
            </a:pPr>
            <a:r>
              <a:rPr lang="en-US" sz="4800" dirty="0">
                <a:solidFill>
                  <a:srgbClr val="FFFF00"/>
                </a:solidFill>
              </a:rPr>
              <a:t>Alcohol Interlock Present?  </a:t>
            </a:r>
          </a:p>
        </p:txBody>
      </p:sp>
      <p:cxnSp>
        <p:nvCxnSpPr>
          <p:cNvPr id="5" name="Straight Connector 4"/>
          <p:cNvCxnSpPr/>
          <p:nvPr/>
        </p:nvCxnSpPr>
        <p:spPr>
          <a:xfrm>
            <a:off x="204998" y="1590774"/>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0" y="3539066"/>
            <a:ext cx="12039600" cy="234455"/>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p:nvSpPr>
        <p:spPr>
          <a:xfrm>
            <a:off x="2074333" y="3404473"/>
            <a:ext cx="5122333" cy="417241"/>
          </a:xfrm>
          <a:prstGeom prst="ellipse">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p:nvSpPr>
        <p:spPr>
          <a:xfrm>
            <a:off x="7620001" y="3404473"/>
            <a:ext cx="4367002" cy="417241"/>
          </a:xfrm>
          <a:prstGeom prst="ellipse">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09536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0"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bg>
      <p:bgPr>
        <a:gradFill flip="none" rotWithShape="1">
          <a:gsLst>
            <a:gs pos="98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srcRect l="750" r="-2002" b="3252"/>
          <a:stretch/>
        </p:blipFill>
        <p:spPr>
          <a:xfrm>
            <a:off x="0" y="1711433"/>
            <a:ext cx="12344400" cy="2454167"/>
          </a:xfrm>
          <a:prstGeom prst="rect">
            <a:avLst/>
          </a:prstGeom>
        </p:spPr>
      </p:pic>
      <p:sp>
        <p:nvSpPr>
          <p:cNvPr id="2" name="Title 1"/>
          <p:cNvSpPr>
            <a:spLocks noGrp="1"/>
          </p:cNvSpPr>
          <p:nvPr>
            <p:ph type="title"/>
          </p:nvPr>
        </p:nvSpPr>
        <p:spPr>
          <a:xfrm>
            <a:off x="838200" y="265211"/>
            <a:ext cx="10515600" cy="1325563"/>
          </a:xfrm>
        </p:spPr>
        <p:txBody>
          <a:bodyPr>
            <a:noAutofit/>
          </a:bodyPr>
          <a:lstStyle/>
          <a:p>
            <a:r>
              <a:rPr lang="en-US" sz="4800" dirty="0">
                <a:solidFill>
                  <a:schemeClr val="bg1"/>
                </a:solidFill>
              </a:rPr>
              <a:t>Section 7 – DRIVERS, VEHICLES, OWNERS, &amp; OCCUPANTS </a:t>
            </a:r>
            <a:endParaRPr lang="en-US" sz="4800" dirty="0"/>
          </a:p>
        </p:txBody>
      </p:sp>
      <p:sp>
        <p:nvSpPr>
          <p:cNvPr id="3" name="Content Placeholder 2"/>
          <p:cNvSpPr>
            <a:spLocks noGrp="1"/>
          </p:cNvSpPr>
          <p:nvPr>
            <p:ph idx="1"/>
          </p:nvPr>
        </p:nvSpPr>
        <p:spPr>
          <a:xfrm>
            <a:off x="67733" y="1825624"/>
            <a:ext cx="12124267" cy="5032375"/>
          </a:xfrm>
        </p:spPr>
        <p:txBody>
          <a:bodyPr>
            <a:normAutofit fontScale="92500"/>
          </a:bodyPr>
          <a:lstStyle/>
          <a:p>
            <a:endParaRPr lang="en-US" dirty="0"/>
          </a:p>
          <a:p>
            <a:endParaRPr lang="en-US" dirty="0"/>
          </a:p>
          <a:p>
            <a:endParaRPr lang="en-US" dirty="0"/>
          </a:p>
          <a:p>
            <a:endParaRPr lang="en-US" dirty="0"/>
          </a:p>
          <a:p>
            <a:pPr marL="0" indent="0">
              <a:buNone/>
            </a:pPr>
            <a:endParaRPr lang="en-US" dirty="0"/>
          </a:p>
          <a:p>
            <a:pPr marL="0" indent="0">
              <a:buNone/>
            </a:pPr>
            <a:r>
              <a:rPr lang="en-US" sz="4800" dirty="0">
                <a:solidFill>
                  <a:schemeClr val="bg1"/>
                </a:solidFill>
              </a:rPr>
              <a:t>Pg. 72, item xx., </a:t>
            </a:r>
            <a:r>
              <a:rPr lang="en-US" sz="4800" dirty="0">
                <a:solidFill>
                  <a:srgbClr val="FFFF00"/>
                </a:solidFill>
              </a:rPr>
              <a:t>INSURANCE COMPANY</a:t>
            </a:r>
            <a:r>
              <a:rPr lang="en-US" sz="4800" dirty="0">
                <a:solidFill>
                  <a:schemeClr val="bg1"/>
                </a:solidFill>
              </a:rPr>
              <a:t>: Provided some clarification on entering insurance company name in cases where proof of insurance is not required and entry of “NA”- not applicable.</a:t>
            </a:r>
          </a:p>
          <a:p>
            <a:pPr marL="0" indent="0">
              <a:buNone/>
            </a:pPr>
            <a:endParaRPr lang="en-US" sz="4800" dirty="0">
              <a:solidFill>
                <a:schemeClr val="bg1"/>
              </a:solidFill>
            </a:endParaRPr>
          </a:p>
        </p:txBody>
      </p:sp>
      <p:cxnSp>
        <p:nvCxnSpPr>
          <p:cNvPr id="5" name="Straight Connector 4"/>
          <p:cNvCxnSpPr/>
          <p:nvPr/>
        </p:nvCxnSpPr>
        <p:spPr>
          <a:xfrm>
            <a:off x="204998" y="1590774"/>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2556934" y="3759200"/>
            <a:ext cx="4030133" cy="406400"/>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5257851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solidFill>
                  <a:schemeClr val="bg1"/>
                </a:solidFill>
              </a:rPr>
              <a:t>Section 7B. VEHICLE</a:t>
            </a:r>
            <a:endParaRPr lang="en-US" sz="5400" dirty="0"/>
          </a:p>
        </p:txBody>
      </p:sp>
      <p:sp>
        <p:nvSpPr>
          <p:cNvPr id="3" name="Content Placeholder 2"/>
          <p:cNvSpPr>
            <a:spLocks noGrp="1"/>
          </p:cNvSpPr>
          <p:nvPr>
            <p:ph idx="1"/>
          </p:nvPr>
        </p:nvSpPr>
        <p:spPr>
          <a:xfrm>
            <a:off x="1" y="1995556"/>
            <a:ext cx="12192000" cy="5216902"/>
          </a:xfrm>
        </p:spPr>
        <p:txBody>
          <a:bodyPr>
            <a:normAutofit fontScale="77500" lnSpcReduction="20000"/>
          </a:bodyPr>
          <a:lstStyle/>
          <a:p>
            <a:endParaRPr lang="en-US" dirty="0"/>
          </a:p>
          <a:p>
            <a:endParaRPr lang="en-US" dirty="0"/>
          </a:p>
          <a:p>
            <a:pPr marL="0" indent="0">
              <a:buNone/>
            </a:pPr>
            <a:endParaRPr lang="en-US" dirty="0"/>
          </a:p>
          <a:p>
            <a:endParaRPr lang="en-US" dirty="0"/>
          </a:p>
          <a:p>
            <a:pPr marL="0" indent="0" defTabSz="182880">
              <a:buNone/>
            </a:pPr>
            <a:endParaRPr lang="en-US" sz="4400" dirty="0">
              <a:solidFill>
                <a:schemeClr val="bg1"/>
              </a:solidFill>
            </a:endParaRPr>
          </a:p>
          <a:p>
            <a:pPr marL="0" indent="0" defTabSz="182880">
              <a:buNone/>
            </a:pPr>
            <a:endParaRPr lang="en-US" sz="4400" dirty="0">
              <a:solidFill>
                <a:schemeClr val="bg1"/>
              </a:solidFill>
            </a:endParaRPr>
          </a:p>
          <a:p>
            <a:pPr marL="0" indent="0" defTabSz="182880">
              <a:buNone/>
            </a:pPr>
            <a:endParaRPr lang="en-US" sz="4400" dirty="0">
              <a:solidFill>
                <a:schemeClr val="bg1"/>
              </a:solidFill>
            </a:endParaRPr>
          </a:p>
          <a:p>
            <a:pPr marL="0" indent="0" defTabSz="182880">
              <a:buNone/>
            </a:pPr>
            <a:r>
              <a:rPr lang="en-US" sz="5200" dirty="0">
                <a:solidFill>
                  <a:schemeClr val="bg1"/>
                </a:solidFill>
              </a:rPr>
              <a:t>Pgs. 73 and 74, item vi., </a:t>
            </a:r>
            <a:r>
              <a:rPr lang="en-US" sz="5200" dirty="0">
                <a:solidFill>
                  <a:srgbClr val="FFFF00"/>
                </a:solidFill>
              </a:rPr>
              <a:t>VEHILCE COLOR ABBREVIATIONS</a:t>
            </a:r>
            <a:r>
              <a:rPr lang="en-US" sz="5200" dirty="0">
                <a:solidFill>
                  <a:schemeClr val="bg1"/>
                </a:solidFill>
              </a:rPr>
              <a:t>:  We deleted, added, and modified some of the colors on the list to follow the current NCIC standard.</a:t>
            </a:r>
          </a:p>
          <a:p>
            <a:pPr marL="0" indent="0" defTabSz="182880">
              <a:buNone/>
            </a:pPr>
            <a:r>
              <a:rPr lang="en-US" sz="5200" dirty="0">
                <a:solidFill>
                  <a:schemeClr val="bg1"/>
                </a:solidFill>
              </a:rPr>
              <a:t>  </a:t>
            </a:r>
            <a:endParaRPr lang="en-US" sz="5200" dirty="0"/>
          </a:p>
          <a:p>
            <a:endParaRPr lang="en-US" dirty="0"/>
          </a:p>
          <a:p>
            <a:endParaRPr lang="en-US" dirty="0"/>
          </a:p>
        </p:txBody>
      </p:sp>
      <p:cxnSp>
        <p:nvCxnSpPr>
          <p:cNvPr id="4" name="Straight Connector 3"/>
          <p:cNvCxnSpPr/>
          <p:nvPr/>
        </p:nvCxnSpPr>
        <p:spPr>
          <a:xfrm>
            <a:off x="175365" y="1328307"/>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22BDD5F0-6ECE-4D77-9218-592112CD576E}"/>
              </a:ext>
            </a:extLst>
          </p:cNvPr>
          <p:cNvPicPr>
            <a:picLocks noChangeAspect="1"/>
          </p:cNvPicPr>
          <p:nvPr/>
        </p:nvPicPr>
        <p:blipFill rotWithShape="1">
          <a:blip r:embed="rId2"/>
          <a:srcRect l="371" r="-371"/>
          <a:stretch/>
        </p:blipFill>
        <p:spPr>
          <a:xfrm>
            <a:off x="1981200" y="1432835"/>
            <a:ext cx="8229600" cy="3427663"/>
          </a:xfrm>
          <a:prstGeom prst="rect">
            <a:avLst/>
          </a:prstGeom>
        </p:spPr>
      </p:pic>
    </p:spTree>
    <p:extLst>
      <p:ext uri="{BB962C8B-B14F-4D97-AF65-F5344CB8AC3E}">
        <p14:creationId xmlns:p14="http://schemas.microsoft.com/office/powerpoint/2010/main" val="278467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bg>
      <p:bgPr>
        <a:gradFill flip="none" rotWithShape="1">
          <a:gsLst>
            <a:gs pos="98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srcRect b="2038"/>
          <a:stretch/>
        </p:blipFill>
        <p:spPr>
          <a:xfrm>
            <a:off x="0" y="1858497"/>
            <a:ext cx="12192000" cy="1828800"/>
          </a:xfrm>
          <a:prstGeom prst="rect">
            <a:avLst/>
          </a:prstGeom>
        </p:spPr>
      </p:pic>
      <p:sp>
        <p:nvSpPr>
          <p:cNvPr id="2" name="Title 1"/>
          <p:cNvSpPr>
            <a:spLocks noGrp="1"/>
          </p:cNvSpPr>
          <p:nvPr>
            <p:ph type="title"/>
          </p:nvPr>
        </p:nvSpPr>
        <p:spPr/>
        <p:txBody>
          <a:bodyPr>
            <a:normAutofit/>
          </a:bodyPr>
          <a:lstStyle/>
          <a:p>
            <a:r>
              <a:rPr lang="en-US" sz="5400" dirty="0">
                <a:solidFill>
                  <a:schemeClr val="bg1"/>
                </a:solidFill>
              </a:rPr>
              <a:t>Section 7B. VEHICLE</a:t>
            </a:r>
            <a:endParaRPr lang="en-US" sz="5400" dirty="0"/>
          </a:p>
        </p:txBody>
      </p:sp>
      <p:sp>
        <p:nvSpPr>
          <p:cNvPr id="3" name="Content Placeholder 2"/>
          <p:cNvSpPr>
            <a:spLocks noGrp="1"/>
          </p:cNvSpPr>
          <p:nvPr>
            <p:ph idx="1"/>
          </p:nvPr>
        </p:nvSpPr>
        <p:spPr>
          <a:xfrm>
            <a:off x="1" y="1825624"/>
            <a:ext cx="12192000" cy="5032375"/>
          </a:xfrm>
        </p:spPr>
        <p:txBody>
          <a:bodyPr>
            <a:normAutofit lnSpcReduction="10000"/>
          </a:bodyPr>
          <a:lstStyle/>
          <a:p>
            <a:endParaRPr lang="en-US" dirty="0"/>
          </a:p>
          <a:p>
            <a:endParaRPr lang="en-US" dirty="0"/>
          </a:p>
          <a:p>
            <a:pPr marL="0" indent="0">
              <a:buNone/>
            </a:pPr>
            <a:endParaRPr lang="en-US" dirty="0"/>
          </a:p>
          <a:p>
            <a:endParaRPr lang="en-US" dirty="0"/>
          </a:p>
          <a:p>
            <a:pPr marL="0" indent="0" defTabSz="182880">
              <a:buNone/>
            </a:pPr>
            <a:r>
              <a:rPr lang="en-US" sz="4400" dirty="0">
                <a:solidFill>
                  <a:schemeClr val="bg1"/>
                </a:solidFill>
              </a:rPr>
              <a:t>Pgs. 74 &amp; 75, items ix. – xii., </a:t>
            </a:r>
            <a:r>
              <a:rPr lang="en-US" sz="4400" dirty="0">
                <a:solidFill>
                  <a:srgbClr val="FFFF00"/>
                </a:solidFill>
              </a:rPr>
              <a:t>LICENSE – PLATE NO., STATE, and YEAR</a:t>
            </a:r>
            <a:r>
              <a:rPr lang="en-US" sz="4400" dirty="0">
                <a:solidFill>
                  <a:schemeClr val="bg1"/>
                </a:solidFill>
              </a:rPr>
              <a:t>:</a:t>
            </a:r>
          </a:p>
          <a:p>
            <a:pPr defTabSz="182880">
              <a:buFont typeface="Wingdings" panose="05000000000000000000" pitchFamily="2" charset="2"/>
              <a:buChar char="Ø"/>
            </a:pPr>
            <a:r>
              <a:rPr lang="en-US" sz="4400" dirty="0">
                <a:solidFill>
                  <a:schemeClr val="bg1"/>
                </a:solidFill>
              </a:rPr>
              <a:t>  Revised the instructions pertaining to a     				                  			temporary license / permit.  </a:t>
            </a:r>
          </a:p>
          <a:p>
            <a:pPr>
              <a:buFont typeface="Wingdings" panose="05000000000000000000" pitchFamily="2" charset="2"/>
              <a:buChar char="Ø"/>
            </a:pPr>
            <a:r>
              <a:rPr lang="en-US" sz="4400" dirty="0">
                <a:solidFill>
                  <a:schemeClr val="bg1"/>
                </a:solidFill>
              </a:rPr>
              <a:t>  Also added a checkbox for </a:t>
            </a:r>
            <a:r>
              <a:rPr lang="en-US" sz="4400" dirty="0">
                <a:solidFill>
                  <a:srgbClr val="FFFF00"/>
                </a:solidFill>
              </a:rPr>
              <a:t>Temporary Tag</a:t>
            </a:r>
            <a:r>
              <a:rPr lang="en-US" sz="4400" dirty="0">
                <a:solidFill>
                  <a:schemeClr val="bg1"/>
                </a:solidFill>
              </a:rPr>
              <a:t>.  </a:t>
            </a:r>
          </a:p>
          <a:p>
            <a:pPr marL="0" indent="0">
              <a:buNone/>
            </a:pPr>
            <a:endParaRPr lang="en-US" dirty="0">
              <a:solidFill>
                <a:schemeClr val="bg1"/>
              </a:solidFill>
            </a:endParaRPr>
          </a:p>
          <a:p>
            <a:endParaRPr lang="en-US" dirty="0"/>
          </a:p>
          <a:p>
            <a:endParaRPr lang="en-US" dirty="0"/>
          </a:p>
          <a:p>
            <a:endParaRPr lang="en-US" dirty="0"/>
          </a:p>
        </p:txBody>
      </p:sp>
      <p:cxnSp>
        <p:nvCxnSpPr>
          <p:cNvPr id="4" name="Straight Connector 3"/>
          <p:cNvCxnSpPr/>
          <p:nvPr/>
        </p:nvCxnSpPr>
        <p:spPr>
          <a:xfrm>
            <a:off x="175365" y="1328307"/>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1" y="3158068"/>
            <a:ext cx="3818468" cy="520763"/>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4"/>
          <p:cNvSpPr/>
          <p:nvPr/>
        </p:nvSpPr>
        <p:spPr>
          <a:xfrm>
            <a:off x="1270507" y="3093840"/>
            <a:ext cx="1548384" cy="364397"/>
          </a:xfrm>
          <a:prstGeom prst="ellipse">
            <a:avLst/>
          </a:prstGeom>
          <a:noFill/>
          <a:ln w="412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77789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bg>
      <p:bgPr>
        <a:gradFill flip="none" rotWithShape="1">
          <a:gsLst>
            <a:gs pos="91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0" y="1561514"/>
            <a:ext cx="12191999" cy="2377440"/>
          </a:xfrm>
          <a:prstGeom prst="rect">
            <a:avLst/>
          </a:prstGeom>
        </p:spPr>
      </p:pic>
      <p:sp>
        <p:nvSpPr>
          <p:cNvPr id="2" name="Title 1"/>
          <p:cNvSpPr>
            <a:spLocks noGrp="1"/>
          </p:cNvSpPr>
          <p:nvPr>
            <p:ph type="title"/>
          </p:nvPr>
        </p:nvSpPr>
        <p:spPr/>
        <p:txBody>
          <a:bodyPr>
            <a:normAutofit/>
          </a:bodyPr>
          <a:lstStyle/>
          <a:p>
            <a:r>
              <a:rPr lang="en-US" sz="5400" dirty="0">
                <a:solidFill>
                  <a:schemeClr val="bg1"/>
                </a:solidFill>
              </a:rPr>
              <a:t>Section 7B. VEHICLE</a:t>
            </a:r>
            <a:endParaRPr lang="en-US" sz="5400" dirty="0"/>
          </a:p>
        </p:txBody>
      </p:sp>
      <p:sp>
        <p:nvSpPr>
          <p:cNvPr id="3" name="Content Placeholder 2"/>
          <p:cNvSpPr>
            <a:spLocks noGrp="1"/>
          </p:cNvSpPr>
          <p:nvPr>
            <p:ph idx="1"/>
          </p:nvPr>
        </p:nvSpPr>
        <p:spPr>
          <a:xfrm>
            <a:off x="175365" y="2196603"/>
            <a:ext cx="12192000" cy="4661397"/>
          </a:xfrm>
        </p:spPr>
        <p:txBody>
          <a:bodyPr>
            <a:normAutofit fontScale="92500"/>
          </a:bodyPr>
          <a:lstStyle/>
          <a:p>
            <a:endParaRPr lang="en-US" dirty="0"/>
          </a:p>
          <a:p>
            <a:endParaRPr lang="en-US" dirty="0"/>
          </a:p>
          <a:p>
            <a:pPr marL="0" indent="0">
              <a:buNone/>
            </a:pPr>
            <a:endParaRPr lang="en-US" dirty="0"/>
          </a:p>
          <a:p>
            <a:endParaRPr lang="en-US" dirty="0"/>
          </a:p>
          <a:p>
            <a:pPr marL="0" indent="0" defTabSz="182880">
              <a:buNone/>
            </a:pPr>
            <a:r>
              <a:rPr lang="en-US" sz="4400" dirty="0">
                <a:solidFill>
                  <a:schemeClr val="bg1"/>
                </a:solidFill>
              </a:rPr>
              <a:t>Pg. 76, item xvii., Vehicle Damage Field we changed the attribute value </a:t>
            </a:r>
            <a:r>
              <a:rPr lang="en-US" sz="4400" dirty="0">
                <a:solidFill>
                  <a:srgbClr val="FFFF00"/>
                </a:solidFill>
              </a:rPr>
              <a:t>Towed Unit </a:t>
            </a:r>
            <a:r>
              <a:rPr lang="en-US" sz="4400" dirty="0">
                <a:solidFill>
                  <a:schemeClr val="bg1"/>
                </a:solidFill>
              </a:rPr>
              <a:t>to </a:t>
            </a:r>
            <a:r>
              <a:rPr lang="en-US" sz="4400" dirty="0">
                <a:solidFill>
                  <a:srgbClr val="FFFF00"/>
                </a:solidFill>
              </a:rPr>
              <a:t>Trailer / Towed Unit </a:t>
            </a:r>
            <a:r>
              <a:rPr lang="en-US" sz="4400" dirty="0">
                <a:solidFill>
                  <a:schemeClr val="bg1"/>
                </a:solidFill>
              </a:rPr>
              <a:t>for consistency with other related fields on the crash report. </a:t>
            </a:r>
          </a:p>
          <a:p>
            <a:pPr marL="0" indent="0" defTabSz="182880">
              <a:buNone/>
            </a:pPr>
            <a:r>
              <a:rPr lang="en-US" sz="4400" dirty="0">
                <a:solidFill>
                  <a:schemeClr val="bg1"/>
                </a:solidFill>
              </a:rPr>
              <a:t>  </a:t>
            </a:r>
            <a:endParaRPr lang="en-US" dirty="0">
              <a:solidFill>
                <a:schemeClr val="bg1"/>
              </a:solidFill>
            </a:endParaRPr>
          </a:p>
          <a:p>
            <a:endParaRPr lang="en-US" dirty="0"/>
          </a:p>
          <a:p>
            <a:endParaRPr lang="en-US" dirty="0"/>
          </a:p>
          <a:p>
            <a:endParaRPr lang="en-US" dirty="0"/>
          </a:p>
        </p:txBody>
      </p:sp>
      <p:cxnSp>
        <p:nvCxnSpPr>
          <p:cNvPr id="4" name="Straight Connector 3"/>
          <p:cNvCxnSpPr/>
          <p:nvPr/>
        </p:nvCxnSpPr>
        <p:spPr>
          <a:xfrm>
            <a:off x="175365" y="1328307"/>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6822829" y="2937474"/>
            <a:ext cx="5369169" cy="1001480"/>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4"/>
          <p:cNvSpPr/>
          <p:nvPr/>
        </p:nvSpPr>
        <p:spPr>
          <a:xfrm>
            <a:off x="9805415" y="3574557"/>
            <a:ext cx="1659753" cy="364397"/>
          </a:xfrm>
          <a:prstGeom prst="ellipse">
            <a:avLst/>
          </a:prstGeom>
          <a:noFill/>
          <a:ln w="412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40460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bg>
      <p:bgPr>
        <a:gradFill flip="none" rotWithShape="1">
          <a:gsLst>
            <a:gs pos="99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0" y="1535112"/>
            <a:ext cx="12192000" cy="3036888"/>
          </a:xfrm>
          <a:prstGeom prst="rect">
            <a:avLst/>
          </a:prstGeom>
        </p:spPr>
      </p:pic>
      <p:sp>
        <p:nvSpPr>
          <p:cNvPr id="2" name="Title 1"/>
          <p:cNvSpPr>
            <a:spLocks noGrp="1"/>
          </p:cNvSpPr>
          <p:nvPr>
            <p:ph type="title"/>
          </p:nvPr>
        </p:nvSpPr>
        <p:spPr/>
        <p:txBody>
          <a:bodyPr>
            <a:normAutofit/>
          </a:bodyPr>
          <a:lstStyle/>
          <a:p>
            <a:r>
              <a:rPr lang="en-US" sz="5400" dirty="0">
                <a:solidFill>
                  <a:schemeClr val="bg1"/>
                </a:solidFill>
              </a:rPr>
              <a:t>Section 7B. VEHICLE</a:t>
            </a:r>
            <a:endParaRPr lang="en-US" sz="5400" dirty="0"/>
          </a:p>
        </p:txBody>
      </p:sp>
      <p:cxnSp>
        <p:nvCxnSpPr>
          <p:cNvPr id="4" name="Straight Connector 3"/>
          <p:cNvCxnSpPr/>
          <p:nvPr/>
        </p:nvCxnSpPr>
        <p:spPr>
          <a:xfrm>
            <a:off x="175365" y="1328307"/>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11" name="Content Placeholder 10"/>
          <p:cNvSpPr>
            <a:spLocks noGrp="1"/>
          </p:cNvSpPr>
          <p:nvPr>
            <p:ph idx="1"/>
          </p:nvPr>
        </p:nvSpPr>
        <p:spPr>
          <a:xfrm>
            <a:off x="0" y="2219417"/>
            <a:ext cx="12123174" cy="4712324"/>
          </a:xfrm>
        </p:spPr>
        <p:txBody>
          <a:bodyPr>
            <a:normAutofit lnSpcReduction="10000"/>
          </a:bodyPr>
          <a:lstStyle/>
          <a:p>
            <a:endParaRPr lang="en-US" dirty="0"/>
          </a:p>
          <a:p>
            <a:endParaRPr lang="en-US" dirty="0"/>
          </a:p>
          <a:p>
            <a:pPr marL="0" indent="0">
              <a:buNone/>
            </a:pPr>
            <a:endParaRPr lang="en-US" sz="4800" dirty="0">
              <a:solidFill>
                <a:schemeClr val="bg1"/>
              </a:solidFill>
            </a:endParaRPr>
          </a:p>
          <a:p>
            <a:pPr marL="0" indent="0">
              <a:buNone/>
            </a:pPr>
            <a:endParaRPr lang="en-US" sz="4800" dirty="0">
              <a:solidFill>
                <a:schemeClr val="bg1"/>
              </a:solidFill>
            </a:endParaRPr>
          </a:p>
          <a:p>
            <a:pPr marL="0" indent="0">
              <a:buNone/>
            </a:pPr>
            <a:r>
              <a:rPr lang="en-US" sz="4400" dirty="0">
                <a:solidFill>
                  <a:schemeClr val="bg1"/>
                </a:solidFill>
              </a:rPr>
              <a:t>Pgs. 76 &amp; 77, item xviii., </a:t>
            </a:r>
            <a:r>
              <a:rPr lang="en-US" sz="4400" dirty="0">
                <a:solidFill>
                  <a:srgbClr val="FFFF00"/>
                </a:solidFill>
              </a:rPr>
              <a:t>VEHICLE BODY TYPES</a:t>
            </a:r>
            <a:r>
              <a:rPr lang="en-US" sz="4400" dirty="0">
                <a:solidFill>
                  <a:schemeClr val="bg1"/>
                </a:solidFill>
              </a:rPr>
              <a:t>: Added a new attribute value for </a:t>
            </a:r>
            <a:r>
              <a:rPr lang="en-US" sz="4400" dirty="0">
                <a:solidFill>
                  <a:srgbClr val="FFFF00"/>
                </a:solidFill>
              </a:rPr>
              <a:t>Vehicle Used for Electric Ride-Hailing (Transportation Network Company</a:t>
            </a:r>
            <a:r>
              <a:rPr lang="en-US" sz="4400" dirty="0">
                <a:solidFill>
                  <a:schemeClr val="bg1"/>
                </a:solidFill>
              </a:rPr>
              <a:t>.)  </a:t>
            </a:r>
          </a:p>
        </p:txBody>
      </p:sp>
      <p:sp>
        <p:nvSpPr>
          <p:cNvPr id="15" name="Rectangle 14"/>
          <p:cNvSpPr/>
          <p:nvPr/>
        </p:nvSpPr>
        <p:spPr>
          <a:xfrm>
            <a:off x="6273800" y="1535111"/>
            <a:ext cx="4605867" cy="335891"/>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5744190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gradFill flip="none" rotWithShape="1">
          <a:gsLst>
            <a:gs pos="98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1487519"/>
            <a:ext cx="12192000" cy="2606179"/>
          </a:xfrm>
          <a:prstGeom prst="rect">
            <a:avLst/>
          </a:prstGeom>
        </p:spPr>
      </p:pic>
      <p:sp>
        <p:nvSpPr>
          <p:cNvPr id="2" name="Title 1"/>
          <p:cNvSpPr>
            <a:spLocks noGrp="1"/>
          </p:cNvSpPr>
          <p:nvPr>
            <p:ph type="title"/>
          </p:nvPr>
        </p:nvSpPr>
        <p:spPr/>
        <p:txBody>
          <a:bodyPr>
            <a:normAutofit/>
          </a:bodyPr>
          <a:lstStyle/>
          <a:p>
            <a:r>
              <a:rPr lang="en-US" sz="5400" dirty="0">
                <a:solidFill>
                  <a:schemeClr val="bg1"/>
                </a:solidFill>
              </a:rPr>
              <a:t>Section 7B. VEHICLE</a:t>
            </a:r>
            <a:endParaRPr lang="en-US" sz="5400" dirty="0"/>
          </a:p>
        </p:txBody>
      </p:sp>
      <p:cxnSp>
        <p:nvCxnSpPr>
          <p:cNvPr id="4" name="Straight Connector 3"/>
          <p:cNvCxnSpPr/>
          <p:nvPr/>
        </p:nvCxnSpPr>
        <p:spPr>
          <a:xfrm>
            <a:off x="175365" y="1328307"/>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11" name="Content Placeholder 10"/>
          <p:cNvSpPr>
            <a:spLocks noGrp="1"/>
          </p:cNvSpPr>
          <p:nvPr>
            <p:ph idx="1"/>
          </p:nvPr>
        </p:nvSpPr>
        <p:spPr>
          <a:xfrm>
            <a:off x="0" y="1825624"/>
            <a:ext cx="12123174" cy="5106117"/>
          </a:xfrm>
        </p:spPr>
        <p:txBody>
          <a:bodyPr>
            <a:normAutofit fontScale="25000" lnSpcReduction="20000"/>
          </a:bodyPr>
          <a:lstStyle/>
          <a:p>
            <a:endParaRPr lang="en-US" dirty="0"/>
          </a:p>
          <a:p>
            <a:endParaRPr lang="en-US" dirty="0"/>
          </a:p>
          <a:p>
            <a:pPr marL="0" indent="0">
              <a:buNone/>
            </a:pPr>
            <a:endParaRPr lang="en-US" sz="4800" dirty="0">
              <a:solidFill>
                <a:schemeClr val="bg1"/>
              </a:solidFill>
            </a:endParaRPr>
          </a:p>
          <a:p>
            <a:pPr marL="0" indent="0">
              <a:buNone/>
            </a:pPr>
            <a:endParaRPr lang="en-US" sz="4800" dirty="0">
              <a:solidFill>
                <a:schemeClr val="bg1"/>
              </a:solidFill>
            </a:endParaRPr>
          </a:p>
          <a:p>
            <a:pPr marL="0" indent="0">
              <a:buNone/>
            </a:pPr>
            <a:endParaRPr lang="en-US" sz="4800" dirty="0">
              <a:solidFill>
                <a:schemeClr val="bg1"/>
              </a:solidFill>
            </a:endParaRPr>
          </a:p>
          <a:p>
            <a:pPr marL="0" indent="0">
              <a:buNone/>
            </a:pPr>
            <a:endParaRPr lang="en-US" sz="7000" dirty="0">
              <a:solidFill>
                <a:schemeClr val="bg1"/>
              </a:solidFill>
            </a:endParaRPr>
          </a:p>
          <a:p>
            <a:pPr marL="0" indent="0">
              <a:buNone/>
            </a:pPr>
            <a:endParaRPr lang="en-US" sz="7000" dirty="0">
              <a:solidFill>
                <a:schemeClr val="bg1"/>
              </a:solidFill>
            </a:endParaRPr>
          </a:p>
          <a:p>
            <a:pPr marL="0" indent="0">
              <a:buNone/>
            </a:pPr>
            <a:endParaRPr lang="en-US" sz="16000" dirty="0">
              <a:solidFill>
                <a:schemeClr val="bg1"/>
              </a:solidFill>
            </a:endParaRPr>
          </a:p>
          <a:p>
            <a:pPr marL="0" indent="0">
              <a:buNone/>
            </a:pPr>
            <a:r>
              <a:rPr lang="en-US" sz="16000" dirty="0">
                <a:solidFill>
                  <a:schemeClr val="bg1"/>
                </a:solidFill>
              </a:rPr>
              <a:t>Pgs. 77 - 81, </a:t>
            </a:r>
            <a:r>
              <a:rPr lang="en-US" sz="16000" dirty="0">
                <a:solidFill>
                  <a:srgbClr val="FFFF00"/>
                </a:solidFill>
              </a:rPr>
              <a:t>VEHICLE BODY TYPES</a:t>
            </a:r>
            <a:r>
              <a:rPr lang="en-US" sz="16000" dirty="0">
                <a:solidFill>
                  <a:schemeClr val="bg1"/>
                </a:solidFill>
              </a:rPr>
              <a:t>: Added or modified the following attribute values:</a:t>
            </a:r>
          </a:p>
          <a:p>
            <a:pPr>
              <a:buFont typeface="Wingdings" panose="05000000000000000000" pitchFamily="2" charset="2"/>
              <a:buChar char="Ø"/>
            </a:pPr>
            <a:r>
              <a:rPr lang="en-US" sz="16000" dirty="0">
                <a:solidFill>
                  <a:schemeClr val="bg1"/>
                </a:solidFill>
              </a:rPr>
              <a:t>  </a:t>
            </a:r>
            <a:r>
              <a:rPr lang="en-US" sz="16000" dirty="0">
                <a:solidFill>
                  <a:srgbClr val="FFFF00"/>
                </a:solidFill>
              </a:rPr>
              <a:t>Passenger Van (&lt; 9 Seats)</a:t>
            </a:r>
          </a:p>
          <a:p>
            <a:pPr>
              <a:buFont typeface="Wingdings" panose="05000000000000000000" pitchFamily="2" charset="2"/>
              <a:buChar char="Ø"/>
            </a:pPr>
            <a:r>
              <a:rPr lang="en-US" sz="16000" dirty="0">
                <a:solidFill>
                  <a:schemeClr val="bg1"/>
                </a:solidFill>
              </a:rPr>
              <a:t>  </a:t>
            </a:r>
            <a:r>
              <a:rPr lang="en-US" sz="16000" dirty="0">
                <a:solidFill>
                  <a:srgbClr val="FFFF00"/>
                </a:solidFill>
              </a:rPr>
              <a:t>9-12 Passenger Van</a:t>
            </a:r>
          </a:p>
          <a:p>
            <a:pPr>
              <a:buFont typeface="Wingdings" panose="05000000000000000000" pitchFamily="2" charset="2"/>
              <a:buChar char="Ø"/>
            </a:pPr>
            <a:r>
              <a:rPr lang="en-US" sz="16000" dirty="0">
                <a:solidFill>
                  <a:schemeClr val="bg1"/>
                </a:solidFill>
              </a:rPr>
              <a:t>  </a:t>
            </a:r>
            <a:r>
              <a:rPr lang="en-US" sz="16000" dirty="0">
                <a:solidFill>
                  <a:srgbClr val="FFFF00"/>
                </a:solidFill>
              </a:rPr>
              <a:t>15-Passenger Van</a:t>
            </a:r>
          </a:p>
          <a:p>
            <a:pPr marL="0" indent="0">
              <a:buNone/>
            </a:pPr>
            <a:r>
              <a:rPr lang="en-US" sz="16000" dirty="0">
                <a:solidFill>
                  <a:schemeClr val="bg1"/>
                </a:solidFill>
              </a:rPr>
              <a:t> </a:t>
            </a:r>
          </a:p>
        </p:txBody>
      </p:sp>
      <p:sp>
        <p:nvSpPr>
          <p:cNvPr id="5" name="Rectangle 4"/>
          <p:cNvSpPr/>
          <p:nvPr/>
        </p:nvSpPr>
        <p:spPr>
          <a:xfrm>
            <a:off x="0" y="2062662"/>
            <a:ext cx="1820333" cy="24407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50801" y="2348294"/>
            <a:ext cx="1490133" cy="22883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50800" y="2563787"/>
            <a:ext cx="1490133" cy="29655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57133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9" end="9"/>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xEl>
                                              <p:pRg st="10" end="1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11" end="11"/>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0"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bg>
      <p:bgPr>
        <a:gradFill flip="none" rotWithShape="1">
          <a:gsLst>
            <a:gs pos="95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1487519"/>
            <a:ext cx="12192000" cy="2381096"/>
          </a:xfrm>
          <a:prstGeom prst="rect">
            <a:avLst/>
          </a:prstGeom>
        </p:spPr>
      </p:pic>
      <p:sp>
        <p:nvSpPr>
          <p:cNvPr id="2" name="Title 1"/>
          <p:cNvSpPr>
            <a:spLocks noGrp="1"/>
          </p:cNvSpPr>
          <p:nvPr>
            <p:ph type="title"/>
          </p:nvPr>
        </p:nvSpPr>
        <p:spPr/>
        <p:txBody>
          <a:bodyPr>
            <a:normAutofit/>
          </a:bodyPr>
          <a:lstStyle/>
          <a:p>
            <a:r>
              <a:rPr lang="en-US" sz="5400" dirty="0">
                <a:solidFill>
                  <a:schemeClr val="bg1"/>
                </a:solidFill>
              </a:rPr>
              <a:t>Section 7B. VEHICLE</a:t>
            </a:r>
            <a:endParaRPr lang="en-US" sz="5400" dirty="0"/>
          </a:p>
        </p:txBody>
      </p:sp>
      <p:cxnSp>
        <p:nvCxnSpPr>
          <p:cNvPr id="4" name="Straight Connector 3"/>
          <p:cNvCxnSpPr/>
          <p:nvPr/>
        </p:nvCxnSpPr>
        <p:spPr>
          <a:xfrm>
            <a:off x="175365" y="1328307"/>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11" name="Content Placeholder 10"/>
          <p:cNvSpPr>
            <a:spLocks noGrp="1"/>
          </p:cNvSpPr>
          <p:nvPr>
            <p:ph idx="1"/>
          </p:nvPr>
        </p:nvSpPr>
        <p:spPr>
          <a:xfrm>
            <a:off x="0" y="1825624"/>
            <a:ext cx="12123174" cy="5106117"/>
          </a:xfrm>
        </p:spPr>
        <p:txBody>
          <a:bodyPr>
            <a:normAutofit fontScale="32500" lnSpcReduction="20000"/>
          </a:bodyPr>
          <a:lstStyle/>
          <a:p>
            <a:endParaRPr lang="en-US" dirty="0"/>
          </a:p>
          <a:p>
            <a:endParaRPr lang="en-US" dirty="0"/>
          </a:p>
          <a:p>
            <a:pPr marL="0" indent="0">
              <a:buNone/>
            </a:pPr>
            <a:endParaRPr lang="en-US" sz="4800" dirty="0">
              <a:solidFill>
                <a:schemeClr val="bg1"/>
              </a:solidFill>
            </a:endParaRPr>
          </a:p>
          <a:p>
            <a:pPr marL="0" indent="0">
              <a:buNone/>
            </a:pPr>
            <a:endParaRPr lang="en-US" sz="4800" dirty="0">
              <a:solidFill>
                <a:schemeClr val="bg1"/>
              </a:solidFill>
            </a:endParaRPr>
          </a:p>
          <a:p>
            <a:pPr marL="0" indent="0">
              <a:buNone/>
            </a:pPr>
            <a:endParaRPr lang="en-US" sz="4800" dirty="0">
              <a:solidFill>
                <a:schemeClr val="bg1"/>
              </a:solidFill>
            </a:endParaRPr>
          </a:p>
          <a:p>
            <a:pPr marL="0" indent="0">
              <a:buNone/>
            </a:pPr>
            <a:endParaRPr lang="en-US" sz="7000" dirty="0">
              <a:solidFill>
                <a:schemeClr val="bg1"/>
              </a:solidFill>
            </a:endParaRPr>
          </a:p>
          <a:p>
            <a:pPr marL="0" indent="0">
              <a:buNone/>
            </a:pPr>
            <a:endParaRPr lang="en-US" sz="7000" dirty="0">
              <a:solidFill>
                <a:schemeClr val="bg1"/>
              </a:solidFill>
            </a:endParaRPr>
          </a:p>
          <a:p>
            <a:pPr marL="0" indent="0">
              <a:buNone/>
            </a:pPr>
            <a:r>
              <a:rPr lang="en-US" sz="12300" dirty="0">
                <a:solidFill>
                  <a:schemeClr val="bg1"/>
                </a:solidFill>
              </a:rPr>
              <a:t>Pgs. 77 - 81, </a:t>
            </a:r>
            <a:r>
              <a:rPr lang="en-US" sz="12300" dirty="0">
                <a:solidFill>
                  <a:srgbClr val="FFFF00"/>
                </a:solidFill>
              </a:rPr>
              <a:t>VEHICLE BODY TYPES</a:t>
            </a:r>
            <a:r>
              <a:rPr lang="en-US" sz="12300" dirty="0">
                <a:solidFill>
                  <a:schemeClr val="bg1"/>
                </a:solidFill>
              </a:rPr>
              <a:t>: Added or modified the following attribute values:</a:t>
            </a:r>
          </a:p>
          <a:p>
            <a:pPr>
              <a:buFont typeface="Wingdings" panose="05000000000000000000" pitchFamily="2" charset="2"/>
              <a:buChar char="Ø"/>
            </a:pPr>
            <a:r>
              <a:rPr lang="en-US" sz="12300" dirty="0">
                <a:solidFill>
                  <a:schemeClr val="bg1"/>
                </a:solidFill>
              </a:rPr>
              <a:t>  </a:t>
            </a:r>
            <a:r>
              <a:rPr lang="en-US" sz="12300" dirty="0">
                <a:solidFill>
                  <a:srgbClr val="FFFF00"/>
                </a:solidFill>
              </a:rPr>
              <a:t>Motorized Bicycle / Moped</a:t>
            </a:r>
          </a:p>
          <a:p>
            <a:pPr>
              <a:buFont typeface="Wingdings" panose="05000000000000000000" pitchFamily="2" charset="2"/>
              <a:buChar char="Ø"/>
            </a:pPr>
            <a:r>
              <a:rPr lang="en-US" sz="12300" dirty="0">
                <a:solidFill>
                  <a:schemeClr val="bg1"/>
                </a:solidFill>
              </a:rPr>
              <a:t>  </a:t>
            </a:r>
            <a:r>
              <a:rPr lang="en-US" sz="12300" dirty="0">
                <a:solidFill>
                  <a:srgbClr val="FFFF00"/>
                </a:solidFill>
              </a:rPr>
              <a:t>Autocycle</a:t>
            </a:r>
          </a:p>
          <a:p>
            <a:pPr>
              <a:buFont typeface="Wingdings" panose="05000000000000000000" pitchFamily="2" charset="2"/>
              <a:buChar char="Ø"/>
            </a:pPr>
            <a:r>
              <a:rPr lang="en-US" sz="12300" dirty="0">
                <a:solidFill>
                  <a:schemeClr val="bg1"/>
                </a:solidFill>
              </a:rPr>
              <a:t>  </a:t>
            </a:r>
            <a:r>
              <a:rPr lang="en-US" sz="12300" dirty="0">
                <a:solidFill>
                  <a:srgbClr val="FFFF00"/>
                </a:solidFill>
              </a:rPr>
              <a:t>Recreational Off-Highway Vehicles (ROV) </a:t>
            </a:r>
          </a:p>
        </p:txBody>
      </p:sp>
      <p:sp>
        <p:nvSpPr>
          <p:cNvPr id="5" name="Rectangle 4"/>
          <p:cNvSpPr/>
          <p:nvPr/>
        </p:nvSpPr>
        <p:spPr>
          <a:xfrm>
            <a:off x="0" y="3387435"/>
            <a:ext cx="1820333" cy="24407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5275125" y="1809715"/>
            <a:ext cx="872066" cy="21907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5233182" y="2044702"/>
            <a:ext cx="1828018" cy="41909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16156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1">
                                            <p:txEl>
                                              <p:pRg st="8" end="8"/>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xEl>
                                              <p:pRg st="9" end="9"/>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10" end="1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0"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bg>
      <p:bgPr>
        <a:gradFill flip="none" rotWithShape="1">
          <a:gsLst>
            <a:gs pos="96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1100720"/>
            <a:ext cx="12191999" cy="2111855"/>
          </a:xfrm>
          <a:prstGeom prst="rect">
            <a:avLst/>
          </a:prstGeom>
        </p:spPr>
      </p:pic>
      <p:sp>
        <p:nvSpPr>
          <p:cNvPr id="2" name="Title 1"/>
          <p:cNvSpPr>
            <a:spLocks noGrp="1"/>
          </p:cNvSpPr>
          <p:nvPr>
            <p:ph type="title"/>
          </p:nvPr>
        </p:nvSpPr>
        <p:spPr>
          <a:xfrm>
            <a:off x="803787" y="75223"/>
            <a:ext cx="10515600" cy="1325563"/>
          </a:xfrm>
        </p:spPr>
        <p:txBody>
          <a:bodyPr>
            <a:normAutofit/>
          </a:bodyPr>
          <a:lstStyle/>
          <a:p>
            <a:r>
              <a:rPr lang="en-US" sz="5400" dirty="0">
                <a:solidFill>
                  <a:schemeClr val="bg1"/>
                </a:solidFill>
              </a:rPr>
              <a:t>Section 7B. VEHICLE</a:t>
            </a:r>
            <a:endParaRPr lang="en-US" sz="5400" dirty="0"/>
          </a:p>
        </p:txBody>
      </p:sp>
      <p:cxnSp>
        <p:nvCxnSpPr>
          <p:cNvPr id="4" name="Straight Connector 3"/>
          <p:cNvCxnSpPr/>
          <p:nvPr/>
        </p:nvCxnSpPr>
        <p:spPr>
          <a:xfrm>
            <a:off x="170585" y="975884"/>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11" name="Content Placeholder 10"/>
          <p:cNvSpPr>
            <a:spLocks noGrp="1"/>
          </p:cNvSpPr>
          <p:nvPr>
            <p:ph idx="1"/>
          </p:nvPr>
        </p:nvSpPr>
        <p:spPr>
          <a:xfrm>
            <a:off x="0" y="1825624"/>
            <a:ext cx="12123174" cy="5106117"/>
          </a:xfrm>
        </p:spPr>
        <p:txBody>
          <a:bodyPr>
            <a:normAutofit fontScale="25000" lnSpcReduction="20000"/>
          </a:bodyPr>
          <a:lstStyle/>
          <a:p>
            <a:endParaRPr lang="en-US" dirty="0"/>
          </a:p>
          <a:p>
            <a:endParaRPr lang="en-US" dirty="0"/>
          </a:p>
          <a:p>
            <a:pPr marL="0" indent="0">
              <a:buNone/>
            </a:pPr>
            <a:endParaRPr lang="en-US" sz="4800" dirty="0">
              <a:solidFill>
                <a:schemeClr val="bg1"/>
              </a:solidFill>
            </a:endParaRPr>
          </a:p>
          <a:p>
            <a:pPr marL="0" indent="0">
              <a:buNone/>
            </a:pPr>
            <a:endParaRPr lang="en-US" sz="4800" dirty="0">
              <a:solidFill>
                <a:schemeClr val="bg1"/>
              </a:solidFill>
            </a:endParaRPr>
          </a:p>
          <a:p>
            <a:pPr marL="0" indent="0">
              <a:buNone/>
            </a:pPr>
            <a:endParaRPr lang="en-US" sz="4800" dirty="0">
              <a:solidFill>
                <a:schemeClr val="bg1"/>
              </a:solidFill>
            </a:endParaRPr>
          </a:p>
          <a:p>
            <a:pPr marL="0" indent="0">
              <a:buNone/>
            </a:pPr>
            <a:endParaRPr lang="en-US" sz="7000" dirty="0">
              <a:solidFill>
                <a:schemeClr val="bg1"/>
              </a:solidFill>
            </a:endParaRPr>
          </a:p>
          <a:p>
            <a:pPr marL="0" indent="0">
              <a:buNone/>
            </a:pPr>
            <a:r>
              <a:rPr lang="en-US" sz="16000" dirty="0">
                <a:solidFill>
                  <a:schemeClr val="bg1"/>
                </a:solidFill>
              </a:rPr>
              <a:t>Pgs. 77 - 81, </a:t>
            </a:r>
            <a:r>
              <a:rPr lang="en-US" sz="16000" dirty="0">
                <a:solidFill>
                  <a:srgbClr val="FFFF00"/>
                </a:solidFill>
              </a:rPr>
              <a:t>VEHICLE BODY TYPES</a:t>
            </a:r>
            <a:r>
              <a:rPr lang="en-US" sz="16000" dirty="0">
                <a:solidFill>
                  <a:schemeClr val="bg1"/>
                </a:solidFill>
              </a:rPr>
              <a:t>: </a:t>
            </a:r>
          </a:p>
          <a:p>
            <a:pPr defTabSz="182880">
              <a:buFont typeface="Wingdings" panose="05000000000000000000" pitchFamily="2" charset="2"/>
              <a:buChar char="Ø"/>
            </a:pPr>
            <a:r>
              <a:rPr lang="en-US" sz="16000" dirty="0">
                <a:solidFill>
                  <a:schemeClr val="bg1"/>
                </a:solidFill>
              </a:rPr>
              <a:t>  Removed attribute values </a:t>
            </a:r>
            <a:r>
              <a:rPr lang="en-US" sz="16000" dirty="0">
                <a:solidFill>
                  <a:srgbClr val="FFFF00"/>
                </a:solidFill>
              </a:rPr>
              <a:t>Truck Tractor With No Units 				thru	 Truck Tractor With Three Units </a:t>
            </a:r>
            <a:r>
              <a:rPr lang="en-US" sz="16000" dirty="0">
                <a:solidFill>
                  <a:schemeClr val="bg1"/>
                </a:solidFill>
              </a:rPr>
              <a:t>and changed to 						</a:t>
            </a:r>
            <a:r>
              <a:rPr lang="en-US" sz="16000" dirty="0">
                <a:solidFill>
                  <a:srgbClr val="FFFF00"/>
                </a:solidFill>
              </a:rPr>
              <a:t>Truck Tractor</a:t>
            </a:r>
            <a:r>
              <a:rPr lang="en-US" sz="16000" dirty="0">
                <a:solidFill>
                  <a:schemeClr val="bg1"/>
                </a:solidFill>
              </a:rPr>
              <a:t>.</a:t>
            </a:r>
            <a:r>
              <a:rPr lang="en-US" sz="16000" dirty="0">
                <a:solidFill>
                  <a:srgbClr val="FFFF00"/>
                </a:solidFill>
              </a:rPr>
              <a:t> </a:t>
            </a:r>
          </a:p>
          <a:p>
            <a:pPr>
              <a:buFont typeface="Wingdings" panose="05000000000000000000" pitchFamily="2" charset="2"/>
              <a:buChar char="Ø"/>
            </a:pPr>
            <a:r>
              <a:rPr lang="en-US" sz="16000" dirty="0">
                <a:solidFill>
                  <a:schemeClr val="bg1"/>
                </a:solidFill>
              </a:rPr>
              <a:t>  Replaced with </a:t>
            </a:r>
            <a:r>
              <a:rPr lang="en-US" sz="16000" dirty="0">
                <a:solidFill>
                  <a:srgbClr val="FFFF00"/>
                </a:solidFill>
              </a:rPr>
              <a:t>Number of Trailer / Towed Units</a:t>
            </a:r>
            <a:r>
              <a:rPr lang="en-US" sz="16000" dirty="0">
                <a:solidFill>
                  <a:schemeClr val="bg1"/>
                </a:solidFill>
              </a:rPr>
              <a:t>.  </a:t>
            </a:r>
          </a:p>
          <a:p>
            <a:pPr lvl="1">
              <a:buFont typeface="Calibri" panose="020F0502020204030204" pitchFamily="34" charset="0"/>
              <a:buChar char="—"/>
            </a:pPr>
            <a:r>
              <a:rPr lang="en-US" sz="16000" dirty="0">
                <a:solidFill>
                  <a:schemeClr val="bg1"/>
                </a:solidFill>
              </a:rPr>
              <a:t> Applies to </a:t>
            </a:r>
            <a:r>
              <a:rPr lang="en-US" sz="16000" dirty="0">
                <a:solidFill>
                  <a:srgbClr val="FFFF00"/>
                </a:solidFill>
              </a:rPr>
              <a:t>ALL</a:t>
            </a:r>
            <a:r>
              <a:rPr lang="en-US" sz="16000" dirty="0">
                <a:solidFill>
                  <a:schemeClr val="bg1"/>
                </a:solidFill>
              </a:rPr>
              <a:t> vehicle body types</a:t>
            </a:r>
          </a:p>
          <a:p>
            <a:pPr lvl="1">
              <a:buFont typeface="Calibri" panose="020F0502020204030204" pitchFamily="34" charset="0"/>
              <a:buChar char="—"/>
            </a:pPr>
            <a:r>
              <a:rPr lang="en-US" sz="16000" dirty="0">
                <a:solidFill>
                  <a:schemeClr val="bg1"/>
                </a:solidFill>
              </a:rPr>
              <a:t> Must be completed</a:t>
            </a:r>
          </a:p>
        </p:txBody>
      </p:sp>
      <p:sp>
        <p:nvSpPr>
          <p:cNvPr id="10" name="Rectangle 9"/>
          <p:cNvSpPr/>
          <p:nvPr/>
        </p:nvSpPr>
        <p:spPr>
          <a:xfrm>
            <a:off x="7433734" y="2229472"/>
            <a:ext cx="1092199" cy="20363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7433734" y="2440301"/>
            <a:ext cx="2556933" cy="66886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90179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1">
                                            <p:txEl>
                                              <p:pRg st="7" end="7"/>
                                            </p:txEl>
                                          </p:spTgt>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xEl>
                                              <p:pRg st="8" end="8"/>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1" animBg="1"/>
      <p:bldP spid="13"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bg>
      <p:bgPr>
        <a:gradFill flip="none" rotWithShape="1">
          <a:gsLst>
            <a:gs pos="96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1100720"/>
            <a:ext cx="12191999" cy="2111855"/>
          </a:xfrm>
          <a:prstGeom prst="rect">
            <a:avLst/>
          </a:prstGeom>
        </p:spPr>
      </p:pic>
      <p:sp>
        <p:nvSpPr>
          <p:cNvPr id="2" name="Title 1"/>
          <p:cNvSpPr>
            <a:spLocks noGrp="1"/>
          </p:cNvSpPr>
          <p:nvPr>
            <p:ph type="title"/>
          </p:nvPr>
        </p:nvSpPr>
        <p:spPr>
          <a:xfrm>
            <a:off x="803787" y="75223"/>
            <a:ext cx="10515600" cy="1325563"/>
          </a:xfrm>
        </p:spPr>
        <p:txBody>
          <a:bodyPr>
            <a:normAutofit/>
          </a:bodyPr>
          <a:lstStyle/>
          <a:p>
            <a:r>
              <a:rPr lang="en-US" sz="5400" dirty="0">
                <a:solidFill>
                  <a:schemeClr val="bg1"/>
                </a:solidFill>
              </a:rPr>
              <a:t>Section 7B. VEHICLE</a:t>
            </a:r>
            <a:endParaRPr lang="en-US" sz="5400" dirty="0"/>
          </a:p>
        </p:txBody>
      </p:sp>
      <p:cxnSp>
        <p:nvCxnSpPr>
          <p:cNvPr id="4" name="Straight Connector 3"/>
          <p:cNvCxnSpPr/>
          <p:nvPr/>
        </p:nvCxnSpPr>
        <p:spPr>
          <a:xfrm>
            <a:off x="170585" y="975884"/>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11" name="Content Placeholder 10"/>
          <p:cNvSpPr>
            <a:spLocks noGrp="1"/>
          </p:cNvSpPr>
          <p:nvPr>
            <p:ph idx="1"/>
          </p:nvPr>
        </p:nvSpPr>
        <p:spPr>
          <a:xfrm>
            <a:off x="0" y="1825624"/>
            <a:ext cx="12123174" cy="5106117"/>
          </a:xfrm>
        </p:spPr>
        <p:txBody>
          <a:bodyPr>
            <a:noAutofit/>
          </a:bodyPr>
          <a:lstStyle/>
          <a:p>
            <a:endParaRPr lang="en-US" sz="4800" dirty="0"/>
          </a:p>
          <a:p>
            <a:endParaRPr lang="en-US" sz="4800" dirty="0"/>
          </a:p>
          <a:p>
            <a:pPr marL="0" indent="0">
              <a:buNone/>
            </a:pPr>
            <a:r>
              <a:rPr lang="en-US" sz="4800" dirty="0">
                <a:solidFill>
                  <a:schemeClr val="bg1"/>
                </a:solidFill>
              </a:rPr>
              <a:t>Pgs. 77 - 81, </a:t>
            </a:r>
            <a:r>
              <a:rPr lang="en-US" sz="4800" dirty="0">
                <a:solidFill>
                  <a:srgbClr val="FFFF00"/>
                </a:solidFill>
              </a:rPr>
              <a:t>VEHICLE BODY TYPES</a:t>
            </a:r>
            <a:r>
              <a:rPr lang="en-US" sz="4800" dirty="0">
                <a:solidFill>
                  <a:schemeClr val="bg1"/>
                </a:solidFill>
              </a:rPr>
              <a:t>: </a:t>
            </a:r>
          </a:p>
          <a:p>
            <a:pPr defTabSz="182880">
              <a:buFont typeface="Wingdings" panose="05000000000000000000" pitchFamily="2" charset="2"/>
              <a:buChar char="Ø"/>
            </a:pPr>
            <a:r>
              <a:rPr lang="en-US" sz="4800" dirty="0">
                <a:solidFill>
                  <a:schemeClr val="bg1"/>
                </a:solidFill>
              </a:rPr>
              <a:t> Enter “NA” if there are no trailer/towed units 		 attached to the vehicle and “U” if unknown.</a:t>
            </a:r>
          </a:p>
          <a:p>
            <a:pPr lvl="1">
              <a:buFont typeface="Calibri" panose="020F0502020204030204" pitchFamily="34" charset="0"/>
              <a:buChar char="—"/>
            </a:pPr>
            <a:endParaRPr lang="en-US" sz="4800" dirty="0">
              <a:solidFill>
                <a:schemeClr val="bg1"/>
              </a:solidFill>
            </a:endParaRPr>
          </a:p>
          <a:p>
            <a:pPr lvl="1">
              <a:buFont typeface="Calibri" panose="020F0502020204030204" pitchFamily="34" charset="0"/>
              <a:buChar char="—"/>
            </a:pPr>
            <a:endParaRPr lang="en-US" sz="4800" dirty="0">
              <a:solidFill>
                <a:schemeClr val="bg1"/>
              </a:solidFill>
            </a:endParaRPr>
          </a:p>
          <a:p>
            <a:pPr lvl="1">
              <a:buFont typeface="Calibri" panose="020F0502020204030204" pitchFamily="34" charset="0"/>
              <a:buChar char="—"/>
            </a:pPr>
            <a:endParaRPr lang="en-US" sz="4800" dirty="0">
              <a:solidFill>
                <a:schemeClr val="bg1"/>
              </a:solidFill>
            </a:endParaRPr>
          </a:p>
        </p:txBody>
      </p:sp>
      <p:sp>
        <p:nvSpPr>
          <p:cNvPr id="13" name="Rectangle 12"/>
          <p:cNvSpPr/>
          <p:nvPr/>
        </p:nvSpPr>
        <p:spPr>
          <a:xfrm>
            <a:off x="7433734" y="2440301"/>
            <a:ext cx="2556933" cy="66886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0266917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gradFill flip="none" rotWithShape="1">
          <a:gsLst>
            <a:gs pos="98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03787" y="75223"/>
            <a:ext cx="10515600" cy="1325563"/>
          </a:xfrm>
        </p:spPr>
        <p:txBody>
          <a:bodyPr>
            <a:normAutofit/>
          </a:bodyPr>
          <a:lstStyle/>
          <a:p>
            <a:r>
              <a:rPr lang="en-US" sz="5400" dirty="0">
                <a:solidFill>
                  <a:schemeClr val="bg1"/>
                </a:solidFill>
              </a:rPr>
              <a:t>Section 7B. VEHICLE</a:t>
            </a:r>
            <a:endParaRPr lang="en-US" sz="5400" dirty="0"/>
          </a:p>
        </p:txBody>
      </p:sp>
      <p:cxnSp>
        <p:nvCxnSpPr>
          <p:cNvPr id="4" name="Straight Connector 3"/>
          <p:cNvCxnSpPr/>
          <p:nvPr/>
        </p:nvCxnSpPr>
        <p:spPr>
          <a:xfrm>
            <a:off x="170585" y="975884"/>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11" name="Content Placeholder 10"/>
          <p:cNvSpPr>
            <a:spLocks noGrp="1"/>
          </p:cNvSpPr>
          <p:nvPr>
            <p:ph idx="1"/>
          </p:nvPr>
        </p:nvSpPr>
        <p:spPr>
          <a:xfrm>
            <a:off x="0" y="1553566"/>
            <a:ext cx="12123174" cy="5378175"/>
          </a:xfrm>
        </p:spPr>
        <p:txBody>
          <a:bodyPr>
            <a:normAutofit fontScale="25000" lnSpcReduction="20000"/>
          </a:bodyPr>
          <a:lstStyle/>
          <a:p>
            <a:endParaRPr lang="en-US" dirty="0"/>
          </a:p>
          <a:p>
            <a:endParaRPr lang="en-US" dirty="0"/>
          </a:p>
          <a:p>
            <a:pPr marL="0" indent="0">
              <a:buNone/>
            </a:pPr>
            <a:endParaRPr lang="en-US" sz="4800" dirty="0">
              <a:solidFill>
                <a:schemeClr val="bg1"/>
              </a:solidFill>
            </a:endParaRPr>
          </a:p>
          <a:p>
            <a:pPr marL="0" indent="0">
              <a:buNone/>
            </a:pPr>
            <a:endParaRPr lang="en-US" sz="4800" dirty="0">
              <a:solidFill>
                <a:schemeClr val="bg1"/>
              </a:solidFill>
            </a:endParaRPr>
          </a:p>
          <a:p>
            <a:pPr marL="0" indent="0">
              <a:buNone/>
            </a:pPr>
            <a:endParaRPr lang="en-US" sz="4800" dirty="0">
              <a:solidFill>
                <a:schemeClr val="bg1"/>
              </a:solidFill>
            </a:endParaRPr>
          </a:p>
          <a:p>
            <a:pPr marL="0" indent="0">
              <a:buNone/>
            </a:pPr>
            <a:endParaRPr lang="en-US" sz="7000" dirty="0">
              <a:solidFill>
                <a:schemeClr val="bg1"/>
              </a:solidFill>
            </a:endParaRPr>
          </a:p>
          <a:p>
            <a:pPr marL="0" indent="0">
              <a:buNone/>
            </a:pPr>
            <a:r>
              <a:rPr lang="en-US" sz="14400" dirty="0">
                <a:solidFill>
                  <a:schemeClr val="bg1"/>
                </a:solidFill>
              </a:rPr>
              <a:t>Pg. 82, item xix., </a:t>
            </a:r>
            <a:r>
              <a:rPr lang="en-US" sz="14400" dirty="0">
                <a:solidFill>
                  <a:srgbClr val="FFFF00"/>
                </a:solidFill>
              </a:rPr>
              <a:t>FIRST &amp; SECOND TRAILER / TOWED UNIT</a:t>
            </a:r>
            <a:r>
              <a:rPr lang="en-US" sz="14400" dirty="0">
                <a:solidFill>
                  <a:schemeClr val="bg1"/>
                </a:solidFill>
              </a:rPr>
              <a:t>: Added to the report to record specific information on the trailer or towed unit(s).  </a:t>
            </a:r>
          </a:p>
          <a:p>
            <a:pPr defTabSz="182880">
              <a:buFont typeface="Wingdings" panose="05000000000000000000" pitchFamily="2" charset="2"/>
              <a:buChar char="Ø"/>
            </a:pPr>
            <a:r>
              <a:rPr lang="en-US" sz="14400" dirty="0">
                <a:solidFill>
                  <a:schemeClr val="bg1"/>
                </a:solidFill>
              </a:rPr>
              <a:t>  These fields are completed </a:t>
            </a:r>
            <a:r>
              <a:rPr lang="en-US" sz="14400" dirty="0">
                <a:solidFill>
                  <a:srgbClr val="FFFF00"/>
                </a:solidFill>
              </a:rPr>
              <a:t>anytime</a:t>
            </a:r>
            <a:r>
              <a:rPr lang="en-US" sz="14400" dirty="0">
                <a:solidFill>
                  <a:schemeClr val="bg1"/>
                </a:solidFill>
              </a:rPr>
              <a:t> a trailer or towed unit is 			 attached to a vehicle </a:t>
            </a:r>
            <a:r>
              <a:rPr lang="en-US" sz="14400" dirty="0">
                <a:solidFill>
                  <a:srgbClr val="FFFF00"/>
                </a:solidFill>
              </a:rPr>
              <a:t>regardless if the trailer or towed unit is 		 damaged or not.  Completed also if the unit is disengaged 					 from the power unit.</a:t>
            </a:r>
          </a:p>
          <a:p>
            <a:pPr marL="0" indent="0" defTabSz="182880">
              <a:buNone/>
            </a:pPr>
            <a:endParaRPr lang="en-US" sz="14400" dirty="0">
              <a:solidFill>
                <a:schemeClr val="bg1"/>
              </a:solidFill>
            </a:endParaRPr>
          </a:p>
        </p:txBody>
      </p:sp>
      <p:pic>
        <p:nvPicPr>
          <p:cNvPr id="3" name="Picture 2"/>
          <p:cNvPicPr>
            <a:picLocks noChangeAspect="1"/>
          </p:cNvPicPr>
          <p:nvPr/>
        </p:nvPicPr>
        <p:blipFill>
          <a:blip r:embed="rId2"/>
          <a:stretch>
            <a:fillRect/>
          </a:stretch>
        </p:blipFill>
        <p:spPr>
          <a:xfrm>
            <a:off x="0" y="1152940"/>
            <a:ext cx="12192000" cy="1808922"/>
          </a:xfrm>
          <a:prstGeom prst="rect">
            <a:avLst/>
          </a:prstGeom>
        </p:spPr>
      </p:pic>
    </p:spTree>
    <p:extLst>
      <p:ext uri="{BB962C8B-B14F-4D97-AF65-F5344CB8AC3E}">
        <p14:creationId xmlns:p14="http://schemas.microsoft.com/office/powerpoint/2010/main" val="95154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bg>
      <p:bgPr>
        <a:gradFill flip="none" rotWithShape="1">
          <a:gsLst>
            <a:gs pos="98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03787" y="75223"/>
            <a:ext cx="10515600" cy="1325563"/>
          </a:xfrm>
        </p:spPr>
        <p:txBody>
          <a:bodyPr>
            <a:normAutofit/>
          </a:bodyPr>
          <a:lstStyle/>
          <a:p>
            <a:r>
              <a:rPr lang="en-US" sz="5400" dirty="0">
                <a:solidFill>
                  <a:schemeClr val="bg1"/>
                </a:solidFill>
              </a:rPr>
              <a:t>Section 7B. VEHICLE</a:t>
            </a:r>
            <a:endParaRPr lang="en-US" sz="5400" dirty="0"/>
          </a:p>
        </p:txBody>
      </p:sp>
      <p:cxnSp>
        <p:nvCxnSpPr>
          <p:cNvPr id="4" name="Straight Connector 3"/>
          <p:cNvCxnSpPr/>
          <p:nvPr/>
        </p:nvCxnSpPr>
        <p:spPr>
          <a:xfrm>
            <a:off x="170585" y="975884"/>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11" name="Content Placeholder 10"/>
          <p:cNvSpPr>
            <a:spLocks noGrp="1"/>
          </p:cNvSpPr>
          <p:nvPr>
            <p:ph idx="1"/>
          </p:nvPr>
        </p:nvSpPr>
        <p:spPr>
          <a:xfrm>
            <a:off x="0" y="1553566"/>
            <a:ext cx="12123174" cy="5378175"/>
          </a:xfrm>
        </p:spPr>
        <p:txBody>
          <a:bodyPr>
            <a:normAutofit fontScale="25000" lnSpcReduction="20000"/>
          </a:bodyPr>
          <a:lstStyle/>
          <a:p>
            <a:endParaRPr lang="en-US" dirty="0"/>
          </a:p>
          <a:p>
            <a:endParaRPr lang="en-US" dirty="0"/>
          </a:p>
          <a:p>
            <a:pPr marL="0" indent="0">
              <a:buNone/>
            </a:pPr>
            <a:endParaRPr lang="en-US" sz="4800" dirty="0">
              <a:solidFill>
                <a:schemeClr val="bg1"/>
              </a:solidFill>
            </a:endParaRPr>
          </a:p>
          <a:p>
            <a:pPr marL="0" indent="0">
              <a:buNone/>
            </a:pPr>
            <a:endParaRPr lang="en-US" sz="4800" dirty="0">
              <a:solidFill>
                <a:schemeClr val="bg1"/>
              </a:solidFill>
            </a:endParaRPr>
          </a:p>
          <a:p>
            <a:pPr marL="0" indent="0">
              <a:buNone/>
            </a:pPr>
            <a:endParaRPr lang="en-US" sz="4800" dirty="0">
              <a:solidFill>
                <a:schemeClr val="bg1"/>
              </a:solidFill>
            </a:endParaRPr>
          </a:p>
          <a:p>
            <a:pPr marL="0" indent="0">
              <a:buNone/>
            </a:pPr>
            <a:endParaRPr lang="en-US" sz="7000" dirty="0">
              <a:solidFill>
                <a:schemeClr val="bg1"/>
              </a:solidFill>
            </a:endParaRPr>
          </a:p>
          <a:p>
            <a:pPr defTabSz="182880">
              <a:buFont typeface="Wingdings" panose="05000000000000000000" pitchFamily="2" charset="2"/>
              <a:buChar char="Ø"/>
            </a:pPr>
            <a:r>
              <a:rPr lang="en-US" sz="14400" dirty="0">
                <a:solidFill>
                  <a:schemeClr val="bg1"/>
                </a:solidFill>
              </a:rPr>
              <a:t> In the event the trailer or towed unit is damaged, then 21 – 				Trailer / Towed Unit will be circled in the Vehicle Damage  						field.  </a:t>
            </a:r>
          </a:p>
          <a:p>
            <a:pPr defTabSz="182880">
              <a:buFont typeface="Wingdings" panose="05000000000000000000" pitchFamily="2" charset="2"/>
              <a:buChar char="Ø"/>
            </a:pPr>
            <a:r>
              <a:rPr lang="en-US" sz="14400" dirty="0">
                <a:solidFill>
                  <a:schemeClr val="bg1"/>
                </a:solidFill>
              </a:rPr>
              <a:t> Crashes involving vehicles with </a:t>
            </a:r>
            <a:r>
              <a:rPr lang="en-US" sz="14400" dirty="0">
                <a:solidFill>
                  <a:srgbClr val="FFFF00"/>
                </a:solidFill>
              </a:rPr>
              <a:t>more than two trailer/towed 			units attached,</a:t>
            </a:r>
            <a:r>
              <a:rPr lang="en-US" sz="14400" dirty="0">
                <a:solidFill>
                  <a:schemeClr val="bg1"/>
                </a:solidFill>
              </a:rPr>
              <a:t> information on the third or subsequent 									unit(s) (year, make, model, VIN, etc.) will be recorded in 								</a:t>
            </a:r>
            <a:r>
              <a:rPr lang="en-US" sz="14400" dirty="0">
                <a:solidFill>
                  <a:srgbClr val="FFFF00"/>
                </a:solidFill>
              </a:rPr>
              <a:t>Section	</a:t>
            </a:r>
            <a:r>
              <a:rPr lang="en-US" sz="14000" dirty="0">
                <a:solidFill>
                  <a:srgbClr val="FFFF00"/>
                </a:solidFill>
              </a:rPr>
              <a:t>9 – NARRATIVE STATEMENTS.</a:t>
            </a:r>
            <a:endParaRPr lang="en-US" sz="14400" dirty="0">
              <a:solidFill>
                <a:schemeClr val="bg1"/>
              </a:solidFill>
            </a:endParaRPr>
          </a:p>
        </p:txBody>
      </p:sp>
      <p:pic>
        <p:nvPicPr>
          <p:cNvPr id="3" name="Picture 2"/>
          <p:cNvPicPr>
            <a:picLocks noChangeAspect="1"/>
          </p:cNvPicPr>
          <p:nvPr/>
        </p:nvPicPr>
        <p:blipFill>
          <a:blip r:embed="rId2"/>
          <a:stretch>
            <a:fillRect/>
          </a:stretch>
        </p:blipFill>
        <p:spPr>
          <a:xfrm>
            <a:off x="0" y="1152940"/>
            <a:ext cx="12192000" cy="1808922"/>
          </a:xfrm>
          <a:prstGeom prst="rect">
            <a:avLst/>
          </a:prstGeom>
        </p:spPr>
      </p:pic>
    </p:spTree>
    <p:extLst>
      <p:ext uri="{BB962C8B-B14F-4D97-AF65-F5344CB8AC3E}">
        <p14:creationId xmlns:p14="http://schemas.microsoft.com/office/powerpoint/2010/main" val="789256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bg>
      <p:bgPr>
        <a:gradFill flip="none" rotWithShape="1">
          <a:gsLst>
            <a:gs pos="96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03787" y="75223"/>
            <a:ext cx="10515600" cy="1325563"/>
          </a:xfrm>
        </p:spPr>
        <p:txBody>
          <a:bodyPr>
            <a:normAutofit/>
          </a:bodyPr>
          <a:lstStyle/>
          <a:p>
            <a:r>
              <a:rPr lang="en-US" sz="5400" dirty="0">
                <a:solidFill>
                  <a:schemeClr val="bg1"/>
                </a:solidFill>
              </a:rPr>
              <a:t>Section 7B. VEHICLE</a:t>
            </a:r>
            <a:endParaRPr lang="en-US" sz="5400" dirty="0"/>
          </a:p>
        </p:txBody>
      </p:sp>
      <p:cxnSp>
        <p:nvCxnSpPr>
          <p:cNvPr id="4" name="Straight Connector 3"/>
          <p:cNvCxnSpPr/>
          <p:nvPr/>
        </p:nvCxnSpPr>
        <p:spPr>
          <a:xfrm>
            <a:off x="170585" y="975884"/>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11" name="Content Placeholder 10"/>
          <p:cNvSpPr>
            <a:spLocks noGrp="1"/>
          </p:cNvSpPr>
          <p:nvPr>
            <p:ph idx="1"/>
          </p:nvPr>
        </p:nvSpPr>
        <p:spPr>
          <a:xfrm>
            <a:off x="0" y="1825624"/>
            <a:ext cx="12123174" cy="5106117"/>
          </a:xfrm>
        </p:spPr>
        <p:txBody>
          <a:bodyPr>
            <a:normAutofit fontScale="92500" lnSpcReduction="20000"/>
          </a:bodyPr>
          <a:lstStyle/>
          <a:p>
            <a:endParaRPr lang="en-US" dirty="0"/>
          </a:p>
          <a:p>
            <a:endParaRPr lang="en-US" dirty="0"/>
          </a:p>
          <a:p>
            <a:pPr marL="0" indent="0">
              <a:buNone/>
            </a:pPr>
            <a:endParaRPr lang="en-US" sz="4800" dirty="0">
              <a:solidFill>
                <a:schemeClr val="bg1"/>
              </a:solidFill>
            </a:endParaRPr>
          </a:p>
          <a:p>
            <a:pPr marL="0" indent="0">
              <a:buNone/>
            </a:pPr>
            <a:r>
              <a:rPr lang="en-US" sz="4800" dirty="0">
                <a:solidFill>
                  <a:schemeClr val="bg1"/>
                </a:solidFill>
              </a:rPr>
              <a:t>Pg. 83, item xx., </a:t>
            </a:r>
            <a:r>
              <a:rPr lang="en-US" sz="4800" dirty="0">
                <a:solidFill>
                  <a:srgbClr val="FFFF00"/>
                </a:solidFill>
              </a:rPr>
              <a:t>AUTOMATION SYSTEM OR SYSTEMS IN VEHICLE</a:t>
            </a:r>
            <a:r>
              <a:rPr lang="en-US" sz="4800" dirty="0">
                <a:solidFill>
                  <a:schemeClr val="bg1"/>
                </a:solidFill>
              </a:rPr>
              <a:t>: New field (from MMUCC). </a:t>
            </a:r>
          </a:p>
          <a:p>
            <a:pPr defTabSz="182880">
              <a:buFont typeface="Wingdings" panose="05000000000000000000" pitchFamily="2" charset="2"/>
              <a:buChar char="Ø"/>
            </a:pPr>
            <a:r>
              <a:rPr lang="en-US" sz="4800" dirty="0">
                <a:solidFill>
                  <a:schemeClr val="bg1"/>
                </a:solidFill>
              </a:rPr>
              <a:t>  Hardware and software that are collectively                			capable of performing part or all of the </a:t>
            </a:r>
            <a:r>
              <a:rPr lang="en-US" sz="4800" dirty="0">
                <a:solidFill>
                  <a:srgbClr val="FFFF00"/>
                </a:solidFill>
              </a:rPr>
              <a:t>dynamic 				driving task </a:t>
            </a:r>
            <a:r>
              <a:rPr lang="en-US" sz="4800" dirty="0">
                <a:solidFill>
                  <a:schemeClr val="bg1"/>
                </a:solidFill>
              </a:rPr>
              <a:t>on a sustained basis.  (See SAE 			 								International’s Levels of Driving Automation – 							2014.) </a:t>
            </a:r>
          </a:p>
          <a:p>
            <a:pPr marL="0" indent="0">
              <a:buNone/>
            </a:pPr>
            <a:endParaRPr lang="en-US" sz="4800" dirty="0">
              <a:solidFill>
                <a:schemeClr val="bg1"/>
              </a:solidFill>
            </a:endParaRPr>
          </a:p>
          <a:p>
            <a:pPr marL="0" indent="0">
              <a:buNone/>
            </a:pPr>
            <a:endParaRPr lang="en-US" sz="7000" dirty="0">
              <a:solidFill>
                <a:schemeClr val="bg1"/>
              </a:solidFill>
            </a:endParaRPr>
          </a:p>
        </p:txBody>
      </p:sp>
      <p:pic>
        <p:nvPicPr>
          <p:cNvPr id="8" name="Picture 7"/>
          <p:cNvPicPr>
            <a:picLocks noChangeAspect="1"/>
          </p:cNvPicPr>
          <p:nvPr/>
        </p:nvPicPr>
        <p:blipFill>
          <a:blip r:embed="rId2"/>
          <a:stretch>
            <a:fillRect/>
          </a:stretch>
        </p:blipFill>
        <p:spPr>
          <a:xfrm>
            <a:off x="0" y="1498600"/>
            <a:ext cx="12192000" cy="1439333"/>
          </a:xfrm>
          <a:prstGeom prst="rect">
            <a:avLst/>
          </a:prstGeom>
        </p:spPr>
      </p:pic>
    </p:spTree>
    <p:extLst>
      <p:ext uri="{BB962C8B-B14F-4D97-AF65-F5344CB8AC3E}">
        <p14:creationId xmlns:p14="http://schemas.microsoft.com/office/powerpoint/2010/main" val="724103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bg>
      <p:bgPr>
        <a:gradFill flip="none" rotWithShape="1">
          <a:gsLst>
            <a:gs pos="91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03787" y="75223"/>
            <a:ext cx="10515600" cy="1325563"/>
          </a:xfrm>
        </p:spPr>
        <p:txBody>
          <a:bodyPr>
            <a:normAutofit/>
          </a:bodyPr>
          <a:lstStyle/>
          <a:p>
            <a:r>
              <a:rPr lang="en-US" sz="5400" dirty="0">
                <a:solidFill>
                  <a:schemeClr val="bg1"/>
                </a:solidFill>
              </a:rPr>
              <a:t>Section 7B. VEHICLE</a:t>
            </a:r>
            <a:endParaRPr lang="en-US" sz="5400" dirty="0"/>
          </a:p>
        </p:txBody>
      </p:sp>
      <p:cxnSp>
        <p:nvCxnSpPr>
          <p:cNvPr id="4" name="Straight Connector 3"/>
          <p:cNvCxnSpPr/>
          <p:nvPr/>
        </p:nvCxnSpPr>
        <p:spPr>
          <a:xfrm>
            <a:off x="170585" y="975884"/>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11" name="Content Placeholder 10"/>
          <p:cNvSpPr>
            <a:spLocks noGrp="1"/>
          </p:cNvSpPr>
          <p:nvPr>
            <p:ph idx="1"/>
          </p:nvPr>
        </p:nvSpPr>
        <p:spPr>
          <a:xfrm>
            <a:off x="0" y="1825624"/>
            <a:ext cx="12123174" cy="5106117"/>
          </a:xfrm>
        </p:spPr>
        <p:txBody>
          <a:bodyPr>
            <a:normAutofit/>
          </a:bodyPr>
          <a:lstStyle/>
          <a:p>
            <a:endParaRPr lang="en-US" dirty="0"/>
          </a:p>
          <a:p>
            <a:endParaRPr lang="en-US" dirty="0"/>
          </a:p>
          <a:p>
            <a:pPr marL="0" indent="0">
              <a:buNone/>
            </a:pPr>
            <a:endParaRPr lang="en-US" sz="4800" dirty="0">
              <a:solidFill>
                <a:schemeClr val="bg1"/>
              </a:solidFill>
            </a:endParaRPr>
          </a:p>
          <a:p>
            <a:pPr marL="0" indent="0">
              <a:buNone/>
            </a:pPr>
            <a:r>
              <a:rPr lang="en-US" sz="4800" dirty="0">
                <a:solidFill>
                  <a:schemeClr val="bg1"/>
                </a:solidFill>
              </a:rPr>
              <a:t>Pg. 83, </a:t>
            </a:r>
            <a:r>
              <a:rPr lang="en-US" sz="4800" dirty="0">
                <a:solidFill>
                  <a:srgbClr val="FFFF00"/>
                </a:solidFill>
              </a:rPr>
              <a:t>Dynamic Driving Task.</a:t>
            </a:r>
          </a:p>
          <a:p>
            <a:pPr marL="0" indent="0">
              <a:buNone/>
            </a:pPr>
            <a:endParaRPr lang="en-US" sz="7000" dirty="0">
              <a:solidFill>
                <a:schemeClr val="bg1"/>
              </a:solidFill>
            </a:endParaRPr>
          </a:p>
        </p:txBody>
      </p:sp>
      <p:pic>
        <p:nvPicPr>
          <p:cNvPr id="6" name="Picture 5"/>
          <p:cNvPicPr>
            <a:picLocks noChangeAspect="1"/>
          </p:cNvPicPr>
          <p:nvPr/>
        </p:nvPicPr>
        <p:blipFill rotWithShape="1">
          <a:blip r:embed="rId2"/>
          <a:srcRect b="7891"/>
          <a:stretch/>
        </p:blipFill>
        <p:spPr>
          <a:xfrm>
            <a:off x="-34413" y="1558873"/>
            <a:ext cx="12192000" cy="1683859"/>
          </a:xfrm>
          <a:prstGeom prst="rect">
            <a:avLst/>
          </a:prstGeom>
        </p:spPr>
      </p:pic>
    </p:spTree>
    <p:extLst>
      <p:ext uri="{BB962C8B-B14F-4D97-AF65-F5344CB8AC3E}">
        <p14:creationId xmlns:p14="http://schemas.microsoft.com/office/powerpoint/2010/main" val="238713418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gradFill flip="none" rotWithShape="1">
          <a:gsLst>
            <a:gs pos="99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a:srcRect b="7891"/>
          <a:stretch/>
        </p:blipFill>
        <p:spPr>
          <a:xfrm>
            <a:off x="-34413" y="1139824"/>
            <a:ext cx="12192000" cy="1371600"/>
          </a:xfrm>
          <a:prstGeom prst="rect">
            <a:avLst/>
          </a:prstGeom>
        </p:spPr>
      </p:pic>
      <p:sp>
        <p:nvSpPr>
          <p:cNvPr id="2" name="Title 1"/>
          <p:cNvSpPr>
            <a:spLocks noGrp="1"/>
          </p:cNvSpPr>
          <p:nvPr>
            <p:ph type="title"/>
          </p:nvPr>
        </p:nvSpPr>
        <p:spPr>
          <a:xfrm>
            <a:off x="803787" y="75223"/>
            <a:ext cx="10515600" cy="1325563"/>
          </a:xfrm>
        </p:spPr>
        <p:txBody>
          <a:bodyPr>
            <a:normAutofit/>
          </a:bodyPr>
          <a:lstStyle/>
          <a:p>
            <a:r>
              <a:rPr lang="en-US" sz="5400" dirty="0">
                <a:solidFill>
                  <a:schemeClr val="bg1"/>
                </a:solidFill>
              </a:rPr>
              <a:t>Section 7B. VEHICLE</a:t>
            </a:r>
            <a:endParaRPr lang="en-US" sz="5400" dirty="0"/>
          </a:p>
        </p:txBody>
      </p:sp>
      <p:cxnSp>
        <p:nvCxnSpPr>
          <p:cNvPr id="4" name="Straight Connector 3"/>
          <p:cNvCxnSpPr/>
          <p:nvPr/>
        </p:nvCxnSpPr>
        <p:spPr>
          <a:xfrm>
            <a:off x="170585" y="975884"/>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11" name="Content Placeholder 10"/>
          <p:cNvSpPr>
            <a:spLocks noGrp="1"/>
          </p:cNvSpPr>
          <p:nvPr>
            <p:ph idx="1"/>
          </p:nvPr>
        </p:nvSpPr>
        <p:spPr>
          <a:xfrm>
            <a:off x="0" y="1825624"/>
            <a:ext cx="12123174" cy="5480867"/>
          </a:xfrm>
        </p:spPr>
        <p:txBody>
          <a:bodyPr>
            <a:normAutofit fontScale="85000" lnSpcReduction="10000"/>
          </a:bodyPr>
          <a:lstStyle/>
          <a:p>
            <a:endParaRPr lang="en-US" dirty="0"/>
          </a:p>
          <a:p>
            <a:endParaRPr lang="en-US" dirty="0"/>
          </a:p>
          <a:p>
            <a:pPr marL="0" indent="0">
              <a:buNone/>
            </a:pPr>
            <a:r>
              <a:rPr lang="en-US" sz="5400" dirty="0">
                <a:solidFill>
                  <a:schemeClr val="bg1"/>
                </a:solidFill>
              </a:rPr>
              <a:t>Pg. 83, </a:t>
            </a:r>
          </a:p>
          <a:p>
            <a:pPr defTabSz="182880">
              <a:buFont typeface="Wingdings" panose="05000000000000000000" pitchFamily="2" charset="2"/>
              <a:buChar char="Ø"/>
            </a:pPr>
            <a:r>
              <a:rPr lang="en-US" sz="5400" dirty="0">
                <a:solidFill>
                  <a:schemeClr val="bg1"/>
                </a:solidFill>
              </a:rPr>
              <a:t> </a:t>
            </a:r>
            <a:r>
              <a:rPr lang="en-US" sz="5200" dirty="0">
                <a:solidFill>
                  <a:schemeClr val="bg1"/>
                </a:solidFill>
              </a:rPr>
              <a:t>Using the </a:t>
            </a:r>
            <a:r>
              <a:rPr lang="en-US" sz="5200" dirty="0">
                <a:solidFill>
                  <a:srgbClr val="FFFF00"/>
                </a:solidFill>
              </a:rPr>
              <a:t>Levels of Driving Automation </a:t>
            </a:r>
            <a:r>
              <a:rPr lang="en-US" sz="5200" dirty="0">
                <a:solidFill>
                  <a:schemeClr val="bg1"/>
                </a:solidFill>
              </a:rPr>
              <a:t>chart on      		 pg. 85, determine if the vehicle is equipped 						  			with an Automation System or Systems.  </a:t>
            </a:r>
          </a:p>
          <a:p>
            <a:pPr defTabSz="182880">
              <a:buFont typeface="Wingdings" panose="05000000000000000000" pitchFamily="2" charset="2"/>
              <a:buChar char="Ø"/>
            </a:pPr>
            <a:r>
              <a:rPr lang="en-US" sz="5200" dirty="0">
                <a:solidFill>
                  <a:schemeClr val="bg1"/>
                </a:solidFill>
              </a:rPr>
              <a:t>  If marked “Yes,” complete the </a:t>
            </a:r>
            <a:r>
              <a:rPr lang="en-US" sz="5200" dirty="0">
                <a:solidFill>
                  <a:srgbClr val="FFFF00"/>
                </a:solidFill>
              </a:rPr>
              <a:t>AUTOMATION   		 						SYSTEM LEVELS ENGAGED AT TIME OF CRASH 			  			and DRIVER CEDED CONTROL</a:t>
            </a:r>
            <a:r>
              <a:rPr lang="en-US" sz="5200" dirty="0">
                <a:solidFill>
                  <a:schemeClr val="bg1"/>
                </a:solidFill>
              </a:rPr>
              <a:t> fields</a:t>
            </a:r>
            <a:r>
              <a:rPr lang="en-US" sz="5400" dirty="0">
                <a:solidFill>
                  <a:schemeClr val="bg1"/>
                </a:solidFill>
              </a:rPr>
              <a:t>.</a:t>
            </a:r>
          </a:p>
          <a:p>
            <a:pPr marL="0" indent="0">
              <a:buNone/>
            </a:pPr>
            <a:endParaRPr lang="en-US" sz="7000" dirty="0">
              <a:solidFill>
                <a:schemeClr val="bg1"/>
              </a:solidFill>
            </a:endParaRPr>
          </a:p>
        </p:txBody>
      </p:sp>
      <p:sp>
        <p:nvSpPr>
          <p:cNvPr id="3" name="Rectangle 2"/>
          <p:cNvSpPr/>
          <p:nvPr/>
        </p:nvSpPr>
        <p:spPr>
          <a:xfrm>
            <a:off x="1" y="1169252"/>
            <a:ext cx="4072466" cy="1342172"/>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Multiplication Sign 4"/>
          <p:cNvSpPr/>
          <p:nvPr/>
        </p:nvSpPr>
        <p:spPr>
          <a:xfrm>
            <a:off x="0" y="1924624"/>
            <a:ext cx="221301" cy="461787"/>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4106880" y="1157545"/>
            <a:ext cx="8016293" cy="1353879"/>
          </a:xfrm>
          <a:prstGeom prst="rect">
            <a:avLst/>
          </a:prstGeom>
          <a:noFill/>
          <a:ln w="412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96095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1">
                                            <p:txEl>
                                              <p:pRg st="3" end="3"/>
                                            </p:txEl>
                                          </p:spTgt>
                                        </p:tgtEl>
                                        <p:attrNameLst>
                                          <p:attrName>style.visibility</p:attrName>
                                        </p:attrNameLst>
                                      </p:cBhvr>
                                      <p:to>
                                        <p:strVal val="visible"/>
                                      </p:to>
                                    </p:set>
                                  </p:childTnLst>
                                </p:cTn>
                              </p:par>
                              <p:par>
                                <p:cTn id="7" presetID="1" presetClass="entr" presetSubtype="0" fill="hold" grpId="2"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2"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2" animBg="1"/>
      <p:bldP spid="5" grpId="0" animBg="1"/>
      <p:bldP spid="8" grpId="2" animBg="1"/>
    </p:bldLst>
  </p:timing>
</p:sld>
</file>

<file path=ppt/slides/slide99.xml><?xml version="1.0" encoding="utf-8"?>
<p:sld xmlns:a="http://schemas.openxmlformats.org/drawingml/2006/main" xmlns:r="http://schemas.openxmlformats.org/officeDocument/2006/relationships" xmlns:p="http://schemas.openxmlformats.org/presentationml/2006/main">
  <p:cSld>
    <p:bg>
      <p:bgPr>
        <a:gradFill flip="none" rotWithShape="1">
          <a:gsLst>
            <a:gs pos="83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a:srcRect b="7891"/>
          <a:stretch/>
        </p:blipFill>
        <p:spPr>
          <a:xfrm>
            <a:off x="-34413" y="1155858"/>
            <a:ext cx="12192000" cy="1551590"/>
          </a:xfrm>
          <a:prstGeom prst="rect">
            <a:avLst/>
          </a:prstGeom>
        </p:spPr>
      </p:pic>
      <p:sp>
        <p:nvSpPr>
          <p:cNvPr id="2" name="Title 1"/>
          <p:cNvSpPr>
            <a:spLocks noGrp="1"/>
          </p:cNvSpPr>
          <p:nvPr>
            <p:ph type="title"/>
          </p:nvPr>
        </p:nvSpPr>
        <p:spPr>
          <a:xfrm>
            <a:off x="803787" y="75223"/>
            <a:ext cx="10515600" cy="1325563"/>
          </a:xfrm>
        </p:spPr>
        <p:txBody>
          <a:bodyPr>
            <a:normAutofit/>
          </a:bodyPr>
          <a:lstStyle/>
          <a:p>
            <a:r>
              <a:rPr lang="en-US" sz="5400" dirty="0">
                <a:solidFill>
                  <a:schemeClr val="bg1"/>
                </a:solidFill>
              </a:rPr>
              <a:t>Section 7B. VEHICLE</a:t>
            </a:r>
            <a:endParaRPr lang="en-US" sz="5400" dirty="0"/>
          </a:p>
        </p:txBody>
      </p:sp>
      <p:cxnSp>
        <p:nvCxnSpPr>
          <p:cNvPr id="4" name="Straight Connector 3"/>
          <p:cNvCxnSpPr/>
          <p:nvPr/>
        </p:nvCxnSpPr>
        <p:spPr>
          <a:xfrm>
            <a:off x="170585" y="975884"/>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11" name="Content Placeholder 10"/>
          <p:cNvSpPr>
            <a:spLocks noGrp="1"/>
          </p:cNvSpPr>
          <p:nvPr>
            <p:ph idx="1"/>
          </p:nvPr>
        </p:nvSpPr>
        <p:spPr>
          <a:xfrm>
            <a:off x="0" y="1825624"/>
            <a:ext cx="12123174" cy="5480867"/>
          </a:xfrm>
        </p:spPr>
        <p:txBody>
          <a:bodyPr>
            <a:normAutofit/>
          </a:bodyPr>
          <a:lstStyle/>
          <a:p>
            <a:endParaRPr lang="en-US" dirty="0"/>
          </a:p>
          <a:p>
            <a:endParaRPr lang="en-US" dirty="0"/>
          </a:p>
          <a:p>
            <a:pPr marL="0" indent="0">
              <a:buNone/>
            </a:pPr>
            <a:r>
              <a:rPr lang="en-US" sz="4400" dirty="0">
                <a:solidFill>
                  <a:schemeClr val="bg1"/>
                </a:solidFill>
              </a:rPr>
              <a:t>Pg. 83, </a:t>
            </a:r>
          </a:p>
          <a:p>
            <a:pPr defTabSz="182880">
              <a:buFont typeface="Wingdings" panose="05000000000000000000" pitchFamily="2" charset="2"/>
              <a:buChar char="Ø"/>
            </a:pPr>
            <a:r>
              <a:rPr lang="en-US" sz="4400" dirty="0">
                <a:solidFill>
                  <a:schemeClr val="bg1"/>
                </a:solidFill>
              </a:rPr>
              <a:t>  If marked “No,” do not complete </a:t>
            </a:r>
            <a:r>
              <a:rPr lang="en-US" sz="4400" dirty="0">
                <a:solidFill>
                  <a:srgbClr val="FFFF00"/>
                </a:solidFill>
              </a:rPr>
              <a:t>AUTOMATION 					SYSTEM LEVELS	ENGAGED AT TIME OF CRASH 							and	DRIVER CEDED CONTROL</a:t>
            </a:r>
            <a:r>
              <a:rPr lang="en-US" sz="4400" dirty="0">
                <a:solidFill>
                  <a:schemeClr val="bg1"/>
                </a:solidFill>
              </a:rPr>
              <a:t> fields. </a:t>
            </a:r>
          </a:p>
        </p:txBody>
      </p:sp>
      <p:sp>
        <p:nvSpPr>
          <p:cNvPr id="5" name="Multiplication Sign 4"/>
          <p:cNvSpPr/>
          <p:nvPr/>
        </p:nvSpPr>
        <p:spPr>
          <a:xfrm>
            <a:off x="515336" y="2061784"/>
            <a:ext cx="221301" cy="461787"/>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Connector 8"/>
          <p:cNvCxnSpPr/>
          <p:nvPr/>
        </p:nvCxnSpPr>
        <p:spPr>
          <a:xfrm>
            <a:off x="4191000" y="1286933"/>
            <a:ext cx="7796003" cy="1274700"/>
          </a:xfrm>
          <a:prstGeom prst="line">
            <a:avLst/>
          </a:prstGeom>
          <a:ln w="444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4250267" y="1325385"/>
            <a:ext cx="7702323" cy="1236248"/>
          </a:xfrm>
          <a:prstGeom prst="line">
            <a:avLst/>
          </a:prstGeom>
          <a:ln w="444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9908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1">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bg>
      <p:bgPr>
        <a:gradFill flip="none" rotWithShape="1">
          <a:gsLst>
            <a:gs pos="98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a:srcRect b="7891"/>
          <a:stretch/>
        </p:blipFill>
        <p:spPr>
          <a:xfrm>
            <a:off x="-34413" y="1139824"/>
            <a:ext cx="12192000" cy="1544109"/>
          </a:xfrm>
          <a:prstGeom prst="rect">
            <a:avLst/>
          </a:prstGeom>
        </p:spPr>
      </p:pic>
      <p:sp>
        <p:nvSpPr>
          <p:cNvPr id="2" name="Title 1"/>
          <p:cNvSpPr>
            <a:spLocks noGrp="1"/>
          </p:cNvSpPr>
          <p:nvPr>
            <p:ph type="title"/>
          </p:nvPr>
        </p:nvSpPr>
        <p:spPr>
          <a:xfrm>
            <a:off x="803787" y="75223"/>
            <a:ext cx="10515600" cy="1325563"/>
          </a:xfrm>
        </p:spPr>
        <p:txBody>
          <a:bodyPr>
            <a:normAutofit/>
          </a:bodyPr>
          <a:lstStyle/>
          <a:p>
            <a:r>
              <a:rPr lang="en-US" sz="5400" dirty="0">
                <a:solidFill>
                  <a:schemeClr val="bg1"/>
                </a:solidFill>
              </a:rPr>
              <a:t>Section 7B. VEHICLE</a:t>
            </a:r>
            <a:endParaRPr lang="en-US" sz="5400" dirty="0"/>
          </a:p>
        </p:txBody>
      </p:sp>
      <p:cxnSp>
        <p:nvCxnSpPr>
          <p:cNvPr id="4" name="Straight Connector 3"/>
          <p:cNvCxnSpPr/>
          <p:nvPr/>
        </p:nvCxnSpPr>
        <p:spPr>
          <a:xfrm>
            <a:off x="170585" y="975884"/>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11" name="Content Placeholder 10"/>
          <p:cNvSpPr>
            <a:spLocks noGrp="1"/>
          </p:cNvSpPr>
          <p:nvPr>
            <p:ph idx="1"/>
          </p:nvPr>
        </p:nvSpPr>
        <p:spPr>
          <a:xfrm>
            <a:off x="0" y="1825625"/>
            <a:ext cx="12123174" cy="5311776"/>
          </a:xfrm>
        </p:spPr>
        <p:txBody>
          <a:bodyPr>
            <a:normAutofit/>
          </a:bodyPr>
          <a:lstStyle/>
          <a:p>
            <a:endParaRPr lang="en-US" dirty="0"/>
          </a:p>
          <a:p>
            <a:endParaRPr lang="en-US" dirty="0"/>
          </a:p>
          <a:p>
            <a:pPr marL="0" indent="0">
              <a:buNone/>
            </a:pPr>
            <a:r>
              <a:rPr lang="en-US" sz="4400" dirty="0">
                <a:solidFill>
                  <a:schemeClr val="bg1"/>
                </a:solidFill>
              </a:rPr>
              <a:t>Pg. 84, item xxi., </a:t>
            </a:r>
            <a:r>
              <a:rPr lang="en-US" sz="4400" dirty="0">
                <a:solidFill>
                  <a:srgbClr val="FFFF00"/>
                </a:solidFill>
              </a:rPr>
              <a:t>AUTOMATION SYSTEM LEVELS ENGAGED AT TIME OF CRASH</a:t>
            </a:r>
            <a:r>
              <a:rPr lang="en-US" sz="4400" dirty="0">
                <a:solidFill>
                  <a:schemeClr val="bg1"/>
                </a:solidFill>
              </a:rPr>
              <a:t>: New field,</a:t>
            </a:r>
          </a:p>
          <a:p>
            <a:pPr defTabSz="182880">
              <a:buFont typeface="Wingdings" panose="05000000000000000000" pitchFamily="2" charset="2"/>
              <a:buChar char="Ø"/>
            </a:pPr>
            <a:r>
              <a:rPr lang="en-US" sz="4400" dirty="0">
                <a:solidFill>
                  <a:schemeClr val="bg1"/>
                </a:solidFill>
              </a:rPr>
              <a:t> Use the </a:t>
            </a:r>
            <a:r>
              <a:rPr lang="en-US" sz="4400" dirty="0">
                <a:solidFill>
                  <a:srgbClr val="FFFF00"/>
                </a:solidFill>
              </a:rPr>
              <a:t>Levels of Driving Automation </a:t>
            </a:r>
            <a:r>
              <a:rPr lang="en-US" sz="4400" dirty="0">
                <a:solidFill>
                  <a:schemeClr val="bg1"/>
                </a:solidFill>
              </a:rPr>
              <a:t>chart on      		  pg. 85 as a guide.</a:t>
            </a:r>
          </a:p>
          <a:p>
            <a:pPr defTabSz="182880">
              <a:buFont typeface="Wingdings" panose="05000000000000000000" pitchFamily="2" charset="2"/>
              <a:buChar char="Ø"/>
            </a:pPr>
            <a:r>
              <a:rPr lang="en-US" sz="4400" dirty="0">
                <a:solidFill>
                  <a:schemeClr val="bg1"/>
                </a:solidFill>
              </a:rPr>
              <a:t>  Probably going to have to rely on the vehicle   				  	  driver and/or occupants to obtain the info.</a:t>
            </a:r>
          </a:p>
        </p:txBody>
      </p:sp>
      <p:sp>
        <p:nvSpPr>
          <p:cNvPr id="5" name="Multiplication Sign 4"/>
          <p:cNvSpPr/>
          <p:nvPr/>
        </p:nvSpPr>
        <p:spPr>
          <a:xfrm>
            <a:off x="0" y="2064268"/>
            <a:ext cx="221301" cy="461787"/>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4080933" y="1157545"/>
            <a:ext cx="6282267" cy="1526388"/>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30224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bg>
      <p:bgPr>
        <a:gradFill flip="none" rotWithShape="1">
          <a:gsLst>
            <a:gs pos="91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2920" y="0"/>
            <a:ext cx="10515600" cy="889790"/>
          </a:xfrm>
        </p:spPr>
        <p:txBody>
          <a:bodyPr>
            <a:normAutofit/>
          </a:bodyPr>
          <a:lstStyle/>
          <a:p>
            <a:r>
              <a:rPr lang="en-US" sz="5400" dirty="0">
                <a:solidFill>
                  <a:schemeClr val="bg1"/>
                </a:solidFill>
              </a:rPr>
              <a:t>Section 7B. VEHICLE</a:t>
            </a:r>
            <a:endParaRPr lang="en-US" sz="5400" dirty="0"/>
          </a:p>
        </p:txBody>
      </p:sp>
      <p:cxnSp>
        <p:nvCxnSpPr>
          <p:cNvPr id="4" name="Straight Connector 3"/>
          <p:cNvCxnSpPr/>
          <p:nvPr/>
        </p:nvCxnSpPr>
        <p:spPr>
          <a:xfrm>
            <a:off x="170585" y="738122"/>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11" name="Content Placeholder 10"/>
          <p:cNvSpPr>
            <a:spLocks noGrp="1"/>
          </p:cNvSpPr>
          <p:nvPr>
            <p:ph idx="1"/>
          </p:nvPr>
        </p:nvSpPr>
        <p:spPr>
          <a:xfrm>
            <a:off x="0" y="829733"/>
            <a:ext cx="12123174" cy="6102009"/>
          </a:xfrm>
        </p:spPr>
        <p:txBody>
          <a:bodyPr>
            <a:normAutofit/>
          </a:bodyPr>
          <a:lstStyle/>
          <a:p>
            <a:pPr marL="0" indent="0">
              <a:buNone/>
            </a:pPr>
            <a:r>
              <a:rPr lang="en-US" sz="4000" dirty="0">
                <a:solidFill>
                  <a:schemeClr val="bg1"/>
                </a:solidFill>
              </a:rPr>
              <a:t>Pg. 85, SAE J3016 International’s Levels of Driving Automation</a:t>
            </a:r>
          </a:p>
          <a:p>
            <a:pPr marL="0" indent="0">
              <a:buNone/>
            </a:pPr>
            <a:endParaRPr lang="en-US" sz="4800" dirty="0">
              <a:solidFill>
                <a:schemeClr val="bg1"/>
              </a:solidFill>
            </a:endParaRPr>
          </a:p>
        </p:txBody>
      </p:sp>
      <p:pic>
        <p:nvPicPr>
          <p:cNvPr id="3" name="Picture 2"/>
          <p:cNvPicPr>
            <a:picLocks noChangeAspect="1"/>
          </p:cNvPicPr>
          <p:nvPr/>
        </p:nvPicPr>
        <p:blipFill>
          <a:blip r:embed="rId2"/>
          <a:stretch>
            <a:fillRect/>
          </a:stretch>
        </p:blipFill>
        <p:spPr>
          <a:xfrm>
            <a:off x="2715868" y="1500520"/>
            <a:ext cx="9476132" cy="5498557"/>
          </a:xfrm>
          <a:prstGeom prst="rect">
            <a:avLst/>
          </a:prstGeom>
        </p:spPr>
      </p:pic>
    </p:spTree>
    <p:extLst>
      <p:ext uri="{BB962C8B-B14F-4D97-AF65-F5344CB8AC3E}">
        <p14:creationId xmlns:p14="http://schemas.microsoft.com/office/powerpoint/2010/main" val="229989876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gradFill flip="none" rotWithShape="1">
          <a:gsLst>
            <a:gs pos="87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a:srcRect b="7891"/>
          <a:stretch/>
        </p:blipFill>
        <p:spPr>
          <a:xfrm>
            <a:off x="-34413" y="1648559"/>
            <a:ext cx="12192000" cy="1661907"/>
          </a:xfrm>
          <a:prstGeom prst="rect">
            <a:avLst/>
          </a:prstGeom>
        </p:spPr>
      </p:pic>
      <p:sp>
        <p:nvSpPr>
          <p:cNvPr id="2" name="Title 1"/>
          <p:cNvSpPr>
            <a:spLocks noGrp="1"/>
          </p:cNvSpPr>
          <p:nvPr>
            <p:ph type="title"/>
          </p:nvPr>
        </p:nvSpPr>
        <p:spPr>
          <a:xfrm>
            <a:off x="803787" y="75223"/>
            <a:ext cx="10515600" cy="1325563"/>
          </a:xfrm>
        </p:spPr>
        <p:txBody>
          <a:bodyPr>
            <a:normAutofit/>
          </a:bodyPr>
          <a:lstStyle/>
          <a:p>
            <a:r>
              <a:rPr lang="en-US" sz="5400" dirty="0">
                <a:solidFill>
                  <a:schemeClr val="bg1"/>
                </a:solidFill>
              </a:rPr>
              <a:t>Section 7B. VEHICLE</a:t>
            </a:r>
            <a:endParaRPr lang="en-US" sz="5400" dirty="0"/>
          </a:p>
        </p:txBody>
      </p:sp>
      <p:cxnSp>
        <p:nvCxnSpPr>
          <p:cNvPr id="4" name="Straight Connector 3"/>
          <p:cNvCxnSpPr/>
          <p:nvPr/>
        </p:nvCxnSpPr>
        <p:spPr>
          <a:xfrm>
            <a:off x="170585" y="1235735"/>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11" name="Content Placeholder 10"/>
          <p:cNvSpPr>
            <a:spLocks noGrp="1"/>
          </p:cNvSpPr>
          <p:nvPr>
            <p:ph idx="1"/>
          </p:nvPr>
        </p:nvSpPr>
        <p:spPr>
          <a:xfrm>
            <a:off x="0" y="1825625"/>
            <a:ext cx="12123174" cy="5311776"/>
          </a:xfrm>
        </p:spPr>
        <p:txBody>
          <a:bodyPr>
            <a:normAutofit/>
          </a:bodyPr>
          <a:lstStyle/>
          <a:p>
            <a:endParaRPr lang="en-US" dirty="0"/>
          </a:p>
          <a:p>
            <a:endParaRPr lang="en-US" dirty="0"/>
          </a:p>
          <a:p>
            <a:pPr marL="0" indent="0">
              <a:buNone/>
            </a:pPr>
            <a:endParaRPr lang="en-US" sz="4400" dirty="0">
              <a:solidFill>
                <a:schemeClr val="bg1"/>
              </a:solidFill>
            </a:endParaRPr>
          </a:p>
          <a:p>
            <a:pPr marL="0" indent="0">
              <a:buNone/>
            </a:pPr>
            <a:endParaRPr lang="en-US" sz="4800" dirty="0">
              <a:solidFill>
                <a:schemeClr val="bg1"/>
              </a:solidFill>
            </a:endParaRPr>
          </a:p>
          <a:p>
            <a:pPr marL="0" indent="0">
              <a:buNone/>
            </a:pPr>
            <a:r>
              <a:rPr lang="en-US" sz="4800" dirty="0">
                <a:solidFill>
                  <a:schemeClr val="bg1"/>
                </a:solidFill>
              </a:rPr>
              <a:t>Pg. 85, item xxii., </a:t>
            </a:r>
            <a:r>
              <a:rPr lang="en-US" sz="4800" dirty="0">
                <a:solidFill>
                  <a:srgbClr val="FFFF00"/>
                </a:solidFill>
              </a:rPr>
              <a:t>DRIVER CEDED CONTROL</a:t>
            </a:r>
            <a:r>
              <a:rPr lang="en-US" sz="4800" dirty="0">
                <a:solidFill>
                  <a:schemeClr val="bg1"/>
                </a:solidFill>
              </a:rPr>
              <a:t>.  New field.  </a:t>
            </a:r>
          </a:p>
        </p:txBody>
      </p:sp>
      <p:sp>
        <p:nvSpPr>
          <p:cNvPr id="5" name="Multiplication Sign 4"/>
          <p:cNvSpPr/>
          <p:nvPr/>
        </p:nvSpPr>
        <p:spPr>
          <a:xfrm>
            <a:off x="0" y="2647702"/>
            <a:ext cx="221301" cy="461787"/>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0354187" y="1649729"/>
            <a:ext cx="1768987" cy="1660737"/>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3538056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gradFill flip="none" rotWithShape="1">
          <a:gsLst>
            <a:gs pos="95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t="3068" r="1027" b="6763"/>
          <a:stretch/>
        </p:blipFill>
        <p:spPr>
          <a:xfrm>
            <a:off x="1329267" y="1463040"/>
            <a:ext cx="8321040" cy="1828800"/>
          </a:xfrm>
          <a:prstGeom prst="rect">
            <a:avLst/>
          </a:prstGeom>
        </p:spPr>
      </p:pic>
      <p:sp>
        <p:nvSpPr>
          <p:cNvPr id="2" name="Title 1"/>
          <p:cNvSpPr>
            <a:spLocks noGrp="1"/>
          </p:cNvSpPr>
          <p:nvPr>
            <p:ph type="title"/>
          </p:nvPr>
        </p:nvSpPr>
        <p:spPr>
          <a:xfrm>
            <a:off x="803787" y="75223"/>
            <a:ext cx="10515600" cy="1325563"/>
          </a:xfrm>
        </p:spPr>
        <p:txBody>
          <a:bodyPr>
            <a:normAutofit/>
          </a:bodyPr>
          <a:lstStyle/>
          <a:p>
            <a:r>
              <a:rPr lang="en-US" sz="5400" dirty="0">
                <a:solidFill>
                  <a:schemeClr val="bg1"/>
                </a:solidFill>
              </a:rPr>
              <a:t>Section 7B. VEHICLE</a:t>
            </a:r>
            <a:endParaRPr lang="en-US" sz="5400" dirty="0"/>
          </a:p>
        </p:txBody>
      </p:sp>
      <p:cxnSp>
        <p:nvCxnSpPr>
          <p:cNvPr id="4" name="Straight Connector 3"/>
          <p:cNvCxnSpPr/>
          <p:nvPr/>
        </p:nvCxnSpPr>
        <p:spPr>
          <a:xfrm>
            <a:off x="170585" y="975884"/>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11" name="Content Placeholder 10"/>
          <p:cNvSpPr>
            <a:spLocks noGrp="1"/>
          </p:cNvSpPr>
          <p:nvPr>
            <p:ph idx="1"/>
          </p:nvPr>
        </p:nvSpPr>
        <p:spPr>
          <a:xfrm>
            <a:off x="0" y="1825625"/>
            <a:ext cx="12123174" cy="5311776"/>
          </a:xfrm>
        </p:spPr>
        <p:txBody>
          <a:bodyPr>
            <a:normAutofit/>
          </a:bodyPr>
          <a:lstStyle/>
          <a:p>
            <a:endParaRPr lang="en-US" dirty="0"/>
          </a:p>
          <a:p>
            <a:endParaRPr lang="en-US" dirty="0"/>
          </a:p>
          <a:p>
            <a:pPr marL="0" indent="0">
              <a:buNone/>
            </a:pPr>
            <a:endParaRPr lang="en-US" sz="4400" dirty="0">
              <a:solidFill>
                <a:schemeClr val="bg1"/>
              </a:solidFill>
            </a:endParaRPr>
          </a:p>
          <a:p>
            <a:pPr marL="0" indent="0">
              <a:buNone/>
            </a:pPr>
            <a:r>
              <a:rPr lang="en-US" sz="4800" dirty="0">
                <a:solidFill>
                  <a:schemeClr val="bg1"/>
                </a:solidFill>
              </a:rPr>
              <a:t>Pg. 85, item xxiii., </a:t>
            </a:r>
            <a:r>
              <a:rPr lang="en-US" sz="4800" dirty="0">
                <a:solidFill>
                  <a:srgbClr val="FFFF00"/>
                </a:solidFill>
              </a:rPr>
              <a:t>EMERGENCY VEHICLE INVOLVEMENT</a:t>
            </a:r>
            <a:r>
              <a:rPr lang="en-US" sz="4800" dirty="0">
                <a:solidFill>
                  <a:schemeClr val="bg1"/>
                </a:solidFill>
              </a:rPr>
              <a:t>, clarified box </a:t>
            </a:r>
            <a:r>
              <a:rPr lang="en-US" sz="4800" dirty="0">
                <a:solidFill>
                  <a:srgbClr val="FFFF00"/>
                </a:solidFill>
              </a:rPr>
              <a:t>“A.” OR “B.” </a:t>
            </a:r>
            <a:r>
              <a:rPr lang="en-US" sz="4800" dirty="0">
                <a:solidFill>
                  <a:schemeClr val="bg1"/>
                </a:solidFill>
              </a:rPr>
              <a:t>must be marked if “</a:t>
            </a:r>
            <a:r>
              <a:rPr lang="en-US" sz="4800" dirty="0">
                <a:solidFill>
                  <a:srgbClr val="FFFF00"/>
                </a:solidFill>
              </a:rPr>
              <a:t>Other</a:t>
            </a:r>
            <a:r>
              <a:rPr lang="en-US" sz="4800" dirty="0">
                <a:solidFill>
                  <a:schemeClr val="bg1"/>
                </a:solidFill>
              </a:rPr>
              <a:t>” is marked.</a:t>
            </a:r>
          </a:p>
        </p:txBody>
      </p:sp>
      <p:sp>
        <p:nvSpPr>
          <p:cNvPr id="5" name="Multiplication Sign 4"/>
          <p:cNvSpPr/>
          <p:nvPr/>
        </p:nvSpPr>
        <p:spPr>
          <a:xfrm>
            <a:off x="2593505" y="2630898"/>
            <a:ext cx="221301" cy="461787"/>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p:nvSpPr>
        <p:spPr>
          <a:xfrm>
            <a:off x="5598403" y="2005355"/>
            <a:ext cx="3841930" cy="1186578"/>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1233497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gradFill flip="none" rotWithShape="1">
          <a:gsLst>
            <a:gs pos="93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279401"/>
            <a:ext cx="10515600" cy="1411288"/>
          </a:xfrm>
        </p:spPr>
        <p:txBody>
          <a:bodyPr>
            <a:noAutofit/>
          </a:bodyPr>
          <a:lstStyle/>
          <a:p>
            <a:r>
              <a:rPr lang="en-US" sz="5400" dirty="0">
                <a:solidFill>
                  <a:schemeClr val="bg1"/>
                </a:solidFill>
              </a:rPr>
              <a:t>Section 7C.  VEHICLE ACTION / SEQUENCE OF EVENTS CODES </a:t>
            </a:r>
          </a:p>
        </p:txBody>
      </p:sp>
      <p:sp>
        <p:nvSpPr>
          <p:cNvPr id="3" name="Content Placeholder 2"/>
          <p:cNvSpPr>
            <a:spLocks noGrp="1"/>
          </p:cNvSpPr>
          <p:nvPr>
            <p:ph idx="1"/>
          </p:nvPr>
        </p:nvSpPr>
        <p:spPr>
          <a:xfrm>
            <a:off x="0" y="1825624"/>
            <a:ext cx="12192000" cy="5032375"/>
          </a:xfrm>
        </p:spPr>
        <p:txBody>
          <a:bodyPr>
            <a:normAutofit/>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solidFill>
                <a:schemeClr val="bg1"/>
              </a:solidFill>
            </a:endParaRPr>
          </a:p>
          <a:p>
            <a:pPr marL="0" indent="0">
              <a:buNone/>
            </a:pPr>
            <a:endParaRPr lang="en-US" dirty="0">
              <a:solidFill>
                <a:schemeClr val="bg1"/>
              </a:solidFill>
            </a:endParaRPr>
          </a:p>
          <a:p>
            <a:pPr marL="0" indent="0">
              <a:buNone/>
            </a:pPr>
            <a:r>
              <a:rPr lang="en-US" sz="4800" dirty="0">
                <a:solidFill>
                  <a:schemeClr val="bg1"/>
                </a:solidFill>
              </a:rPr>
              <a:t>Pg. 86, item 7C, We clarified that the sequence of events ends with the final rest </a:t>
            </a:r>
            <a:r>
              <a:rPr lang="en-US" sz="4800" dirty="0">
                <a:solidFill>
                  <a:srgbClr val="FFFF00"/>
                </a:solidFill>
              </a:rPr>
              <a:t>or the end of the unstabalized event(s). </a:t>
            </a:r>
            <a:endParaRPr lang="en-US" sz="4800" dirty="0">
              <a:solidFill>
                <a:schemeClr val="bg1"/>
              </a:solidFill>
            </a:endParaRPr>
          </a:p>
        </p:txBody>
      </p:sp>
      <p:pic>
        <p:nvPicPr>
          <p:cNvPr id="4" name="Picture 3"/>
          <p:cNvPicPr>
            <a:picLocks noChangeAspect="1"/>
          </p:cNvPicPr>
          <p:nvPr/>
        </p:nvPicPr>
        <p:blipFill>
          <a:blip r:embed="rId2"/>
          <a:stretch>
            <a:fillRect/>
          </a:stretch>
        </p:blipFill>
        <p:spPr>
          <a:xfrm>
            <a:off x="0" y="1825624"/>
            <a:ext cx="12115800" cy="1984375"/>
          </a:xfrm>
          <a:prstGeom prst="rect">
            <a:avLst/>
          </a:prstGeom>
        </p:spPr>
      </p:pic>
      <p:sp>
        <p:nvSpPr>
          <p:cNvPr id="5" name="Rectangle 4"/>
          <p:cNvSpPr/>
          <p:nvPr/>
        </p:nvSpPr>
        <p:spPr>
          <a:xfrm>
            <a:off x="76200" y="2370419"/>
            <a:ext cx="8357586" cy="731557"/>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p:cNvCxnSpPr/>
          <p:nvPr/>
        </p:nvCxnSpPr>
        <p:spPr>
          <a:xfrm>
            <a:off x="60518" y="1690689"/>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963993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gradFill flip="none" rotWithShape="1">
          <a:gsLst>
            <a:gs pos="93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279401"/>
            <a:ext cx="10515600" cy="1411288"/>
          </a:xfrm>
        </p:spPr>
        <p:txBody>
          <a:bodyPr>
            <a:noAutofit/>
          </a:bodyPr>
          <a:lstStyle/>
          <a:p>
            <a:r>
              <a:rPr lang="en-US" sz="5400" dirty="0">
                <a:solidFill>
                  <a:schemeClr val="bg1"/>
                </a:solidFill>
              </a:rPr>
              <a:t>Section 7C.  VEHICLE ACTION / SEQUENCE OF EVENTS CODES </a:t>
            </a:r>
          </a:p>
        </p:txBody>
      </p:sp>
      <p:sp>
        <p:nvSpPr>
          <p:cNvPr id="3" name="Content Placeholder 2"/>
          <p:cNvSpPr>
            <a:spLocks noGrp="1"/>
          </p:cNvSpPr>
          <p:nvPr>
            <p:ph idx="1"/>
          </p:nvPr>
        </p:nvSpPr>
        <p:spPr>
          <a:xfrm>
            <a:off x="0" y="1825624"/>
            <a:ext cx="12192000" cy="5032375"/>
          </a:xfrm>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solidFill>
                <a:schemeClr val="bg1"/>
              </a:solidFill>
            </a:endParaRPr>
          </a:p>
          <a:p>
            <a:pPr marL="0" indent="0">
              <a:buNone/>
            </a:pPr>
            <a:endParaRPr lang="en-US" dirty="0">
              <a:solidFill>
                <a:schemeClr val="bg1"/>
              </a:solidFill>
            </a:endParaRPr>
          </a:p>
          <a:p>
            <a:pPr marL="0" indent="0">
              <a:buNone/>
            </a:pPr>
            <a:r>
              <a:rPr lang="en-US" sz="4800" dirty="0">
                <a:solidFill>
                  <a:schemeClr val="bg1"/>
                </a:solidFill>
              </a:rPr>
              <a:t>Pg. 87, item vi., with the expansion of legalized marijuana, </a:t>
            </a:r>
            <a:r>
              <a:rPr lang="en-US" sz="4800" dirty="0">
                <a:solidFill>
                  <a:srgbClr val="FFFF00"/>
                </a:solidFill>
              </a:rPr>
              <a:t>MARIJUANA USE </a:t>
            </a:r>
            <a:r>
              <a:rPr lang="en-US" sz="4800" dirty="0">
                <a:solidFill>
                  <a:schemeClr val="bg1"/>
                </a:solidFill>
              </a:rPr>
              <a:t>field was added to the crash report.</a:t>
            </a:r>
          </a:p>
        </p:txBody>
      </p:sp>
      <p:pic>
        <p:nvPicPr>
          <p:cNvPr id="4" name="Picture 3"/>
          <p:cNvPicPr>
            <a:picLocks noChangeAspect="1"/>
          </p:cNvPicPr>
          <p:nvPr/>
        </p:nvPicPr>
        <p:blipFill>
          <a:blip r:embed="rId2"/>
          <a:stretch>
            <a:fillRect/>
          </a:stretch>
        </p:blipFill>
        <p:spPr>
          <a:xfrm>
            <a:off x="0" y="1825624"/>
            <a:ext cx="12115800" cy="1984375"/>
          </a:xfrm>
          <a:prstGeom prst="rect">
            <a:avLst/>
          </a:prstGeom>
        </p:spPr>
      </p:pic>
      <p:sp>
        <p:nvSpPr>
          <p:cNvPr id="5" name="Rectangle 4"/>
          <p:cNvSpPr/>
          <p:nvPr/>
        </p:nvSpPr>
        <p:spPr>
          <a:xfrm>
            <a:off x="4284133" y="3107267"/>
            <a:ext cx="4097867" cy="516466"/>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p:cNvCxnSpPr/>
          <p:nvPr/>
        </p:nvCxnSpPr>
        <p:spPr>
          <a:xfrm>
            <a:off x="60518" y="1690689"/>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977107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gradFill flip="none" rotWithShape="1">
          <a:gsLst>
            <a:gs pos="91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400" dirty="0">
                <a:solidFill>
                  <a:schemeClr val="bg1"/>
                </a:solidFill>
              </a:rPr>
              <a:t>Section 7D. PROBABLE CONTRIBUTING CIRCUMSTANCES</a:t>
            </a:r>
          </a:p>
        </p:txBody>
      </p:sp>
      <p:sp>
        <p:nvSpPr>
          <p:cNvPr id="3" name="Content Placeholder 2"/>
          <p:cNvSpPr>
            <a:spLocks noGrp="1"/>
          </p:cNvSpPr>
          <p:nvPr>
            <p:ph idx="1"/>
          </p:nvPr>
        </p:nvSpPr>
        <p:spPr>
          <a:xfrm>
            <a:off x="0" y="1825624"/>
            <a:ext cx="12192000" cy="5133975"/>
          </a:xfrm>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sz="4400" dirty="0">
                <a:solidFill>
                  <a:schemeClr val="bg1"/>
                </a:solidFill>
              </a:rPr>
              <a:t>Pg. 88, item 7D, </a:t>
            </a:r>
            <a:r>
              <a:rPr lang="en-US" sz="4400" dirty="0">
                <a:solidFill>
                  <a:srgbClr val="FFFF00"/>
                </a:solidFill>
              </a:rPr>
              <a:t>PROBABLE CONTRIBUTING CIRCUMSTANCES</a:t>
            </a:r>
            <a:r>
              <a:rPr lang="en-US" sz="4400" dirty="0">
                <a:solidFill>
                  <a:schemeClr val="bg1"/>
                </a:solidFill>
              </a:rPr>
              <a:t>: Changed the field from attribute values with checkboxes to entry of codes for the applicable value.  </a:t>
            </a:r>
          </a:p>
        </p:txBody>
      </p:sp>
      <p:pic>
        <p:nvPicPr>
          <p:cNvPr id="4" name="Picture 3"/>
          <p:cNvPicPr>
            <a:picLocks noChangeAspect="1"/>
          </p:cNvPicPr>
          <p:nvPr/>
        </p:nvPicPr>
        <p:blipFill>
          <a:blip r:embed="rId2"/>
          <a:stretch>
            <a:fillRect/>
          </a:stretch>
        </p:blipFill>
        <p:spPr>
          <a:xfrm>
            <a:off x="-76200" y="2136773"/>
            <a:ext cx="12192000" cy="1416052"/>
          </a:xfrm>
          <a:prstGeom prst="rect">
            <a:avLst/>
          </a:prstGeom>
        </p:spPr>
      </p:pic>
      <p:sp>
        <p:nvSpPr>
          <p:cNvPr id="5" name="Rectangle 4"/>
          <p:cNvSpPr/>
          <p:nvPr/>
        </p:nvSpPr>
        <p:spPr>
          <a:xfrm>
            <a:off x="0" y="2361141"/>
            <a:ext cx="8195733" cy="1032933"/>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p:cNvCxnSpPr/>
          <p:nvPr/>
        </p:nvCxnSpPr>
        <p:spPr>
          <a:xfrm>
            <a:off x="128798" y="1733649"/>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151255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gradFill flip="none" rotWithShape="1">
          <a:gsLst>
            <a:gs pos="88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400" dirty="0">
                <a:solidFill>
                  <a:schemeClr val="bg1"/>
                </a:solidFill>
              </a:rPr>
              <a:t>Section 7E. WORK ZONE </a:t>
            </a:r>
          </a:p>
        </p:txBody>
      </p:sp>
      <p:sp>
        <p:nvSpPr>
          <p:cNvPr id="3" name="Content Placeholder 2"/>
          <p:cNvSpPr>
            <a:spLocks noGrp="1"/>
          </p:cNvSpPr>
          <p:nvPr>
            <p:ph idx="1"/>
          </p:nvPr>
        </p:nvSpPr>
        <p:spPr>
          <a:xfrm>
            <a:off x="0" y="1921933"/>
            <a:ext cx="12192000" cy="4936067"/>
          </a:xfrm>
        </p:spPr>
        <p:txBody>
          <a:bodyPr/>
          <a:lstStyle/>
          <a:p>
            <a:pPr marL="0" indent="0">
              <a:buNone/>
            </a:pPr>
            <a:r>
              <a:rPr lang="en-US" sz="4400" dirty="0">
                <a:solidFill>
                  <a:schemeClr val="bg1"/>
                </a:solidFill>
              </a:rPr>
              <a:t>Pg. 88, item 7E, added the definition of </a:t>
            </a:r>
            <a:r>
              <a:rPr lang="en-US" sz="4400" dirty="0">
                <a:solidFill>
                  <a:srgbClr val="FFFF00"/>
                </a:solidFill>
              </a:rPr>
              <a:t>Work Zone Related.</a:t>
            </a:r>
            <a:r>
              <a:rPr lang="en-US" sz="4400" dirty="0">
                <a:solidFill>
                  <a:schemeClr val="bg1"/>
                </a:solidFill>
              </a:rPr>
              <a:t> (Relates to the “Location Of The Crash” field.)</a:t>
            </a:r>
          </a:p>
        </p:txBody>
      </p:sp>
      <p:cxnSp>
        <p:nvCxnSpPr>
          <p:cNvPr id="6" name="Straight Connector 5"/>
          <p:cNvCxnSpPr/>
          <p:nvPr/>
        </p:nvCxnSpPr>
        <p:spPr>
          <a:xfrm>
            <a:off x="128798" y="1733649"/>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47746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gradFill flip="none" rotWithShape="1">
          <a:gsLst>
            <a:gs pos="88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7AB5B10-DD5A-51C0-0DF8-94C085D1523E}"/>
              </a:ext>
            </a:extLst>
          </p:cNvPr>
          <p:cNvPicPr>
            <a:picLocks noChangeAspect="1"/>
          </p:cNvPicPr>
          <p:nvPr/>
        </p:nvPicPr>
        <p:blipFill>
          <a:blip r:embed="rId2"/>
          <a:stretch>
            <a:fillRect/>
          </a:stretch>
        </p:blipFill>
        <p:spPr>
          <a:xfrm>
            <a:off x="0" y="1921933"/>
            <a:ext cx="12192000" cy="1440699"/>
          </a:xfrm>
          <a:prstGeom prst="rect">
            <a:avLst/>
          </a:prstGeom>
        </p:spPr>
      </p:pic>
      <p:sp>
        <p:nvSpPr>
          <p:cNvPr id="2" name="Title 1"/>
          <p:cNvSpPr>
            <a:spLocks noGrp="1"/>
          </p:cNvSpPr>
          <p:nvPr>
            <p:ph type="title"/>
          </p:nvPr>
        </p:nvSpPr>
        <p:spPr/>
        <p:txBody>
          <a:bodyPr>
            <a:noAutofit/>
          </a:bodyPr>
          <a:lstStyle/>
          <a:p>
            <a:r>
              <a:rPr lang="en-US" sz="5400" dirty="0">
                <a:solidFill>
                  <a:schemeClr val="bg1"/>
                </a:solidFill>
              </a:rPr>
              <a:t>Section 7E. WORK ZONE </a:t>
            </a:r>
          </a:p>
        </p:txBody>
      </p:sp>
      <p:sp>
        <p:nvSpPr>
          <p:cNvPr id="3" name="Content Placeholder 2"/>
          <p:cNvSpPr>
            <a:spLocks noGrp="1"/>
          </p:cNvSpPr>
          <p:nvPr>
            <p:ph idx="1"/>
          </p:nvPr>
        </p:nvSpPr>
        <p:spPr>
          <a:xfrm>
            <a:off x="0" y="1921933"/>
            <a:ext cx="12192000" cy="4936067"/>
          </a:xfrm>
        </p:spPr>
        <p:txBody>
          <a:bodyPr/>
          <a:lstStyle/>
          <a:p>
            <a:endParaRPr lang="en-US" dirty="0"/>
          </a:p>
          <a:p>
            <a:pPr marL="0" indent="0">
              <a:buNone/>
            </a:pPr>
            <a:endParaRPr lang="en-US" dirty="0"/>
          </a:p>
          <a:p>
            <a:endParaRPr lang="en-US" dirty="0"/>
          </a:p>
          <a:p>
            <a:pPr marL="0" indent="0">
              <a:buNone/>
            </a:pPr>
            <a:r>
              <a:rPr lang="en-US" sz="4400" dirty="0">
                <a:solidFill>
                  <a:schemeClr val="bg1"/>
                </a:solidFill>
              </a:rPr>
              <a:t>Pg. 89, item ii., </a:t>
            </a:r>
            <a:r>
              <a:rPr lang="en-US" sz="4400" dirty="0">
                <a:solidFill>
                  <a:srgbClr val="FFFF00"/>
                </a:solidFill>
              </a:rPr>
              <a:t>Workers Present</a:t>
            </a:r>
            <a:r>
              <a:rPr lang="en-US" sz="4400" dirty="0">
                <a:solidFill>
                  <a:schemeClr val="bg1"/>
                </a:solidFill>
              </a:rPr>
              <a:t>:  Added wording “This includes workers in or on a working motor vehicle, equipment, etc. or off such devices (standing on their feet, sitting, lying, etc.).  </a:t>
            </a:r>
          </a:p>
        </p:txBody>
      </p:sp>
      <p:cxnSp>
        <p:nvCxnSpPr>
          <p:cNvPr id="6" name="Straight Connector 5"/>
          <p:cNvCxnSpPr/>
          <p:nvPr/>
        </p:nvCxnSpPr>
        <p:spPr>
          <a:xfrm>
            <a:off x="128798" y="1733649"/>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0" y="2636898"/>
            <a:ext cx="2074333" cy="720350"/>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2564201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gradFill flip="none" rotWithShape="1">
          <a:gsLst>
            <a:gs pos="79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EE0CAEE-F2C0-F9FE-5692-8B6CCEC5B773}"/>
              </a:ext>
            </a:extLst>
          </p:cNvPr>
          <p:cNvPicPr>
            <a:picLocks noChangeAspect="1"/>
          </p:cNvPicPr>
          <p:nvPr/>
        </p:nvPicPr>
        <p:blipFill>
          <a:blip r:embed="rId2"/>
          <a:stretch>
            <a:fillRect/>
          </a:stretch>
        </p:blipFill>
        <p:spPr>
          <a:xfrm>
            <a:off x="0" y="1854696"/>
            <a:ext cx="12192000" cy="1574304"/>
          </a:xfrm>
          <a:prstGeom prst="rect">
            <a:avLst/>
          </a:prstGeom>
        </p:spPr>
      </p:pic>
      <p:sp>
        <p:nvSpPr>
          <p:cNvPr id="2" name="Title 1"/>
          <p:cNvSpPr>
            <a:spLocks noGrp="1"/>
          </p:cNvSpPr>
          <p:nvPr>
            <p:ph type="title"/>
          </p:nvPr>
        </p:nvSpPr>
        <p:spPr/>
        <p:txBody>
          <a:bodyPr>
            <a:noAutofit/>
          </a:bodyPr>
          <a:lstStyle/>
          <a:p>
            <a:r>
              <a:rPr lang="en-US" sz="5400" dirty="0">
                <a:solidFill>
                  <a:schemeClr val="bg1"/>
                </a:solidFill>
              </a:rPr>
              <a:t>Section 7E. WORK ZONE RELATED</a:t>
            </a:r>
          </a:p>
        </p:txBody>
      </p:sp>
      <p:sp>
        <p:nvSpPr>
          <p:cNvPr id="3" name="Content Placeholder 2"/>
          <p:cNvSpPr>
            <a:spLocks noGrp="1"/>
          </p:cNvSpPr>
          <p:nvPr>
            <p:ph idx="1"/>
          </p:nvPr>
        </p:nvSpPr>
        <p:spPr>
          <a:xfrm>
            <a:off x="0" y="1921933"/>
            <a:ext cx="12192000" cy="4936067"/>
          </a:xfrm>
        </p:spPr>
        <p:txBody>
          <a:bodyPr/>
          <a:lstStyle/>
          <a:p>
            <a:endParaRPr lang="en-US" dirty="0"/>
          </a:p>
          <a:p>
            <a:pPr marL="0" indent="0">
              <a:buNone/>
            </a:pPr>
            <a:endParaRPr lang="en-US" dirty="0"/>
          </a:p>
          <a:p>
            <a:endParaRPr lang="en-US" dirty="0"/>
          </a:p>
          <a:p>
            <a:pPr marL="0" indent="0">
              <a:buNone/>
            </a:pPr>
            <a:r>
              <a:rPr lang="en-US" sz="4400" dirty="0">
                <a:solidFill>
                  <a:schemeClr val="bg1"/>
                </a:solidFill>
              </a:rPr>
              <a:t>Pg. 90, item iii., </a:t>
            </a:r>
            <a:r>
              <a:rPr lang="en-US" sz="4400" dirty="0">
                <a:solidFill>
                  <a:srgbClr val="FFFF00"/>
                </a:solidFill>
              </a:rPr>
              <a:t>TYPE OF WORK ZONE</a:t>
            </a:r>
            <a:r>
              <a:rPr lang="en-US" sz="4400" dirty="0">
                <a:solidFill>
                  <a:schemeClr val="bg1"/>
                </a:solidFill>
              </a:rPr>
              <a:t>: New field that identifies the type of work zone in relation to the motor vehicle crash.   </a:t>
            </a:r>
          </a:p>
        </p:txBody>
      </p:sp>
      <p:cxnSp>
        <p:nvCxnSpPr>
          <p:cNvPr id="6" name="Straight Connector 5"/>
          <p:cNvCxnSpPr/>
          <p:nvPr/>
        </p:nvCxnSpPr>
        <p:spPr>
          <a:xfrm>
            <a:off x="128798" y="1733649"/>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2080146" y="1836408"/>
            <a:ext cx="3939654" cy="1592592"/>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0588796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gradFill flip="none" rotWithShape="1">
          <a:gsLst>
            <a:gs pos="97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70985D6-3931-2BA6-D44E-1E336D2FA8F4}"/>
              </a:ext>
            </a:extLst>
          </p:cNvPr>
          <p:cNvPicPr>
            <a:picLocks noChangeAspect="1"/>
          </p:cNvPicPr>
          <p:nvPr/>
        </p:nvPicPr>
        <p:blipFill>
          <a:blip r:embed="rId2"/>
          <a:stretch>
            <a:fillRect/>
          </a:stretch>
        </p:blipFill>
        <p:spPr>
          <a:xfrm>
            <a:off x="0" y="1854696"/>
            <a:ext cx="12192000" cy="1616091"/>
          </a:xfrm>
          <a:prstGeom prst="rect">
            <a:avLst/>
          </a:prstGeom>
        </p:spPr>
      </p:pic>
      <p:sp>
        <p:nvSpPr>
          <p:cNvPr id="2" name="Title 1"/>
          <p:cNvSpPr>
            <a:spLocks noGrp="1"/>
          </p:cNvSpPr>
          <p:nvPr>
            <p:ph type="title"/>
          </p:nvPr>
        </p:nvSpPr>
        <p:spPr/>
        <p:txBody>
          <a:bodyPr>
            <a:noAutofit/>
          </a:bodyPr>
          <a:lstStyle/>
          <a:p>
            <a:r>
              <a:rPr lang="en-US" sz="5400" dirty="0">
                <a:solidFill>
                  <a:schemeClr val="bg1"/>
                </a:solidFill>
              </a:rPr>
              <a:t>Section 7E. WORK ZONE RELATED</a:t>
            </a:r>
          </a:p>
        </p:txBody>
      </p:sp>
      <p:sp>
        <p:nvSpPr>
          <p:cNvPr id="3" name="Content Placeholder 2"/>
          <p:cNvSpPr>
            <a:spLocks noGrp="1"/>
          </p:cNvSpPr>
          <p:nvPr>
            <p:ph idx="1"/>
          </p:nvPr>
        </p:nvSpPr>
        <p:spPr>
          <a:xfrm>
            <a:off x="0" y="1921933"/>
            <a:ext cx="12192000" cy="4936067"/>
          </a:xfrm>
        </p:spPr>
        <p:txBody>
          <a:bodyPr/>
          <a:lstStyle/>
          <a:p>
            <a:endParaRPr lang="en-US" dirty="0"/>
          </a:p>
          <a:p>
            <a:pPr marL="0" indent="0">
              <a:buNone/>
            </a:pPr>
            <a:endParaRPr lang="en-US" dirty="0"/>
          </a:p>
          <a:p>
            <a:endParaRPr lang="en-US" dirty="0"/>
          </a:p>
          <a:p>
            <a:pPr marL="0" indent="0">
              <a:buNone/>
            </a:pPr>
            <a:r>
              <a:rPr lang="en-US" sz="4400" dirty="0">
                <a:solidFill>
                  <a:schemeClr val="bg1"/>
                </a:solidFill>
              </a:rPr>
              <a:t>Pg. 90, </a:t>
            </a:r>
            <a:r>
              <a:rPr lang="en-US" sz="4400" dirty="0">
                <a:solidFill>
                  <a:srgbClr val="FFFF00"/>
                </a:solidFill>
              </a:rPr>
              <a:t>LOCATION OF THE CRASH</a:t>
            </a:r>
            <a:r>
              <a:rPr lang="en-US" sz="4400" dirty="0">
                <a:solidFill>
                  <a:schemeClr val="bg1"/>
                </a:solidFill>
              </a:rPr>
              <a:t>: New field that identifies the location of the crash in association with the work zone area (i.e., work zone-related).</a:t>
            </a:r>
          </a:p>
          <a:p>
            <a:pPr>
              <a:buFont typeface="Wingdings" panose="05000000000000000000" pitchFamily="2" charset="2"/>
              <a:buChar char="Ø"/>
            </a:pPr>
            <a:r>
              <a:rPr lang="en-US" sz="4400" dirty="0">
                <a:solidFill>
                  <a:schemeClr val="bg1"/>
                </a:solidFill>
              </a:rPr>
              <a:t>    Use the illustration on page 91 as a guide.</a:t>
            </a:r>
          </a:p>
        </p:txBody>
      </p:sp>
      <p:cxnSp>
        <p:nvCxnSpPr>
          <p:cNvPr id="6" name="Straight Connector 5"/>
          <p:cNvCxnSpPr/>
          <p:nvPr/>
        </p:nvCxnSpPr>
        <p:spPr>
          <a:xfrm>
            <a:off x="128798" y="1733649"/>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6096000" y="1865960"/>
            <a:ext cx="4030639" cy="1593561"/>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01696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bg>
      <p:bgPr>
        <a:gradFill flip="none" rotWithShape="1">
          <a:gsLst>
            <a:gs pos="84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9737D8A-B4B0-4715-6AEF-6B9891DFEDD4}"/>
              </a:ext>
            </a:extLst>
          </p:cNvPr>
          <p:cNvPicPr>
            <a:picLocks noChangeAspect="1"/>
          </p:cNvPicPr>
          <p:nvPr/>
        </p:nvPicPr>
        <p:blipFill>
          <a:blip r:embed="rId2"/>
          <a:stretch>
            <a:fillRect/>
          </a:stretch>
        </p:blipFill>
        <p:spPr>
          <a:xfrm>
            <a:off x="0" y="1921933"/>
            <a:ext cx="12192000" cy="1578350"/>
          </a:xfrm>
          <a:prstGeom prst="rect">
            <a:avLst/>
          </a:prstGeom>
        </p:spPr>
      </p:pic>
      <p:sp>
        <p:nvSpPr>
          <p:cNvPr id="2" name="Title 1"/>
          <p:cNvSpPr>
            <a:spLocks noGrp="1"/>
          </p:cNvSpPr>
          <p:nvPr>
            <p:ph type="title"/>
          </p:nvPr>
        </p:nvSpPr>
        <p:spPr/>
        <p:txBody>
          <a:bodyPr>
            <a:noAutofit/>
          </a:bodyPr>
          <a:lstStyle/>
          <a:p>
            <a:r>
              <a:rPr lang="en-US" sz="5400" dirty="0">
                <a:solidFill>
                  <a:schemeClr val="bg1"/>
                </a:solidFill>
              </a:rPr>
              <a:t>Section 7E. WORK ZONE RELATED</a:t>
            </a:r>
          </a:p>
        </p:txBody>
      </p:sp>
      <p:sp>
        <p:nvSpPr>
          <p:cNvPr id="3" name="Content Placeholder 2"/>
          <p:cNvSpPr>
            <a:spLocks noGrp="1"/>
          </p:cNvSpPr>
          <p:nvPr>
            <p:ph idx="1"/>
          </p:nvPr>
        </p:nvSpPr>
        <p:spPr>
          <a:xfrm>
            <a:off x="0" y="1921933"/>
            <a:ext cx="12192000" cy="4936067"/>
          </a:xfrm>
        </p:spPr>
        <p:txBody>
          <a:bodyPr/>
          <a:lstStyle/>
          <a:p>
            <a:endParaRPr lang="en-US" dirty="0"/>
          </a:p>
          <a:p>
            <a:pPr marL="0" indent="0">
              <a:buNone/>
            </a:pPr>
            <a:endParaRPr lang="en-US" dirty="0"/>
          </a:p>
          <a:p>
            <a:endParaRPr lang="en-US" dirty="0"/>
          </a:p>
          <a:p>
            <a:pPr marL="0" indent="0">
              <a:buNone/>
            </a:pPr>
            <a:r>
              <a:rPr lang="en-US" sz="4400" dirty="0">
                <a:solidFill>
                  <a:schemeClr val="bg1"/>
                </a:solidFill>
              </a:rPr>
              <a:t>Pg. 91, item v., </a:t>
            </a:r>
            <a:r>
              <a:rPr lang="en-US" sz="4400" dirty="0">
                <a:solidFill>
                  <a:srgbClr val="FFFF00"/>
                </a:solidFill>
              </a:rPr>
              <a:t>LAW ENFORCEMENT PRESENT</a:t>
            </a:r>
            <a:r>
              <a:rPr lang="en-US" sz="4400" dirty="0">
                <a:solidFill>
                  <a:schemeClr val="bg1"/>
                </a:solidFill>
              </a:rPr>
              <a:t>: New field that identifies if the crash occurred within a work zone and law enforcement was present. </a:t>
            </a:r>
          </a:p>
        </p:txBody>
      </p:sp>
      <p:cxnSp>
        <p:nvCxnSpPr>
          <p:cNvPr id="6" name="Straight Connector 5"/>
          <p:cNvCxnSpPr/>
          <p:nvPr/>
        </p:nvCxnSpPr>
        <p:spPr>
          <a:xfrm>
            <a:off x="128798" y="1733649"/>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10099343" y="1932507"/>
            <a:ext cx="2092657" cy="1567776"/>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7616006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gradFill flip="none" rotWithShape="1">
          <a:gsLst>
            <a:gs pos="95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0" y="1959464"/>
            <a:ext cx="12192000" cy="1689774"/>
          </a:xfrm>
          <a:prstGeom prst="rect">
            <a:avLst/>
          </a:prstGeom>
        </p:spPr>
      </p:pic>
      <p:sp>
        <p:nvSpPr>
          <p:cNvPr id="2" name="Title 1"/>
          <p:cNvSpPr>
            <a:spLocks noGrp="1"/>
          </p:cNvSpPr>
          <p:nvPr>
            <p:ph type="title"/>
          </p:nvPr>
        </p:nvSpPr>
        <p:spPr/>
        <p:txBody>
          <a:bodyPr>
            <a:noAutofit/>
          </a:bodyPr>
          <a:lstStyle/>
          <a:p>
            <a:r>
              <a:rPr lang="en-US" sz="5400" dirty="0">
                <a:solidFill>
                  <a:schemeClr val="bg1"/>
                </a:solidFill>
              </a:rPr>
              <a:t>Section 7F. TRAFFIC CONTROL</a:t>
            </a:r>
          </a:p>
        </p:txBody>
      </p:sp>
      <p:sp>
        <p:nvSpPr>
          <p:cNvPr id="3" name="Content Placeholder 2"/>
          <p:cNvSpPr>
            <a:spLocks noGrp="1"/>
          </p:cNvSpPr>
          <p:nvPr>
            <p:ph idx="1"/>
          </p:nvPr>
        </p:nvSpPr>
        <p:spPr>
          <a:xfrm>
            <a:off x="0" y="2520694"/>
            <a:ext cx="12192000" cy="4337305"/>
          </a:xfrm>
        </p:spPr>
        <p:txBody>
          <a:bodyPr>
            <a:normAutofit fontScale="92500" lnSpcReduction="20000"/>
          </a:bodyPr>
          <a:lstStyle/>
          <a:p>
            <a:endParaRPr lang="en-US" dirty="0"/>
          </a:p>
          <a:p>
            <a:pPr marL="0" indent="0">
              <a:buNone/>
            </a:pPr>
            <a:endParaRPr lang="en-US" dirty="0"/>
          </a:p>
          <a:p>
            <a:endParaRPr lang="en-US" dirty="0"/>
          </a:p>
          <a:p>
            <a:pPr marL="0" indent="0">
              <a:buNone/>
            </a:pPr>
            <a:r>
              <a:rPr lang="en-US" sz="4300" dirty="0">
                <a:solidFill>
                  <a:schemeClr val="bg1"/>
                </a:solidFill>
              </a:rPr>
              <a:t>Pg. 91, item 7F., </a:t>
            </a:r>
            <a:r>
              <a:rPr lang="en-US" sz="4300" dirty="0">
                <a:solidFill>
                  <a:srgbClr val="FFFF00"/>
                </a:solidFill>
              </a:rPr>
              <a:t>TRAFFIC CONTROL</a:t>
            </a:r>
            <a:r>
              <a:rPr lang="en-US" sz="4300" dirty="0">
                <a:solidFill>
                  <a:schemeClr val="bg1"/>
                </a:solidFill>
              </a:rPr>
              <a:t>, </a:t>
            </a:r>
          </a:p>
          <a:p>
            <a:pPr>
              <a:buFont typeface="Wingdings" panose="05000000000000000000" pitchFamily="2" charset="2"/>
              <a:buChar char="Ø"/>
            </a:pPr>
            <a:r>
              <a:rPr lang="en-US" sz="4300" dirty="0">
                <a:solidFill>
                  <a:schemeClr val="bg1"/>
                </a:solidFill>
              </a:rPr>
              <a:t> Made Traffic Control a separate field. </a:t>
            </a:r>
          </a:p>
          <a:p>
            <a:pPr>
              <a:buFont typeface="Wingdings" panose="05000000000000000000" pitchFamily="2" charset="2"/>
              <a:buChar char="Ø"/>
            </a:pPr>
            <a:r>
              <a:rPr lang="en-US" sz="4300" dirty="0">
                <a:solidFill>
                  <a:schemeClr val="bg1"/>
                </a:solidFill>
              </a:rPr>
              <a:t> Pg. 92, item iii., 1., Electric - </a:t>
            </a:r>
            <a:r>
              <a:rPr lang="en-US" sz="4300" dirty="0">
                <a:solidFill>
                  <a:srgbClr val="FFFF00"/>
                </a:solidFill>
              </a:rPr>
              <a:t>Green/Yellow/ Red</a:t>
            </a:r>
            <a:r>
              <a:rPr lang="en-US" sz="4300" dirty="0">
                <a:solidFill>
                  <a:schemeClr val="bg1"/>
                </a:solidFill>
              </a:rPr>
              <a:t>:  Added     </a:t>
            </a:r>
          </a:p>
          <a:p>
            <a:pPr marL="0" indent="0">
              <a:buNone/>
            </a:pPr>
            <a:r>
              <a:rPr lang="en-US" sz="4300" dirty="0">
                <a:solidFill>
                  <a:schemeClr val="bg1"/>
                </a:solidFill>
              </a:rPr>
              <a:t>     wording that this includes solid and flashing yellow      </a:t>
            </a:r>
          </a:p>
          <a:p>
            <a:pPr marL="0" indent="0">
              <a:buNone/>
            </a:pPr>
            <a:r>
              <a:rPr lang="en-US" sz="4300" dirty="0">
                <a:solidFill>
                  <a:schemeClr val="bg1"/>
                </a:solidFill>
              </a:rPr>
              <a:t>     arrows.</a:t>
            </a:r>
          </a:p>
        </p:txBody>
      </p:sp>
      <p:sp>
        <p:nvSpPr>
          <p:cNvPr id="4" name="Rectangle 3"/>
          <p:cNvSpPr/>
          <p:nvPr/>
        </p:nvSpPr>
        <p:spPr>
          <a:xfrm>
            <a:off x="8466" y="2356039"/>
            <a:ext cx="2252472" cy="417237"/>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p:cNvCxnSpPr/>
          <p:nvPr/>
        </p:nvCxnSpPr>
        <p:spPr>
          <a:xfrm>
            <a:off x="128798" y="1733649"/>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8466" y="1998215"/>
            <a:ext cx="1659467" cy="348319"/>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0098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bg>
      <p:bgPr>
        <a:gradFill flip="none" rotWithShape="1">
          <a:gsLst>
            <a:gs pos="95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7" name="Picture 6"/>
          <p:cNvPicPr/>
          <p:nvPr/>
        </p:nvPicPr>
        <p:blipFill>
          <a:blip r:embed="rId2"/>
          <a:stretch>
            <a:fillRect/>
          </a:stretch>
        </p:blipFill>
        <p:spPr>
          <a:xfrm>
            <a:off x="0" y="1588060"/>
            <a:ext cx="12192000" cy="2576436"/>
          </a:xfrm>
          <a:prstGeom prst="rect">
            <a:avLst/>
          </a:prstGeom>
        </p:spPr>
      </p:pic>
      <p:sp>
        <p:nvSpPr>
          <p:cNvPr id="2" name="Title 1"/>
          <p:cNvSpPr>
            <a:spLocks noGrp="1"/>
          </p:cNvSpPr>
          <p:nvPr>
            <p:ph type="title"/>
          </p:nvPr>
        </p:nvSpPr>
        <p:spPr>
          <a:xfrm>
            <a:off x="838200" y="365125"/>
            <a:ext cx="11207496" cy="1325563"/>
          </a:xfrm>
        </p:spPr>
        <p:txBody>
          <a:bodyPr>
            <a:noAutofit/>
          </a:bodyPr>
          <a:lstStyle/>
          <a:p>
            <a:r>
              <a:rPr lang="en-US" sz="5400" dirty="0">
                <a:solidFill>
                  <a:schemeClr val="bg1"/>
                </a:solidFill>
              </a:rPr>
              <a:t>Section 7G.  OCCUPANT INFORMATION</a:t>
            </a:r>
          </a:p>
        </p:txBody>
      </p:sp>
      <p:sp>
        <p:nvSpPr>
          <p:cNvPr id="3" name="Content Placeholder 2"/>
          <p:cNvSpPr>
            <a:spLocks noGrp="1"/>
          </p:cNvSpPr>
          <p:nvPr>
            <p:ph idx="1"/>
          </p:nvPr>
        </p:nvSpPr>
        <p:spPr>
          <a:xfrm>
            <a:off x="146304" y="1825624"/>
            <a:ext cx="11899392" cy="5160803"/>
          </a:xfrm>
        </p:spPr>
        <p:txBody>
          <a:bodyPr>
            <a:normAutofit fontScale="92500" lnSpcReduction="20000"/>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sz="4300" dirty="0">
              <a:solidFill>
                <a:schemeClr val="bg1"/>
              </a:solidFill>
            </a:endParaRPr>
          </a:p>
          <a:p>
            <a:pPr marL="0" indent="0">
              <a:buNone/>
            </a:pPr>
            <a:r>
              <a:rPr lang="en-US" sz="4300" dirty="0">
                <a:solidFill>
                  <a:schemeClr val="bg1"/>
                </a:solidFill>
              </a:rPr>
              <a:t>Pg. 96, item ix., </a:t>
            </a:r>
            <a:r>
              <a:rPr lang="en-US" sz="4300" dirty="0">
                <a:solidFill>
                  <a:srgbClr val="FFFF00"/>
                </a:solidFill>
              </a:rPr>
              <a:t>AIR BAG</a:t>
            </a:r>
            <a:r>
              <a:rPr lang="en-US" sz="4300" dirty="0">
                <a:solidFill>
                  <a:schemeClr val="bg1"/>
                </a:solidFill>
              </a:rPr>
              <a:t>: Changed from entry of </a:t>
            </a:r>
            <a:r>
              <a:rPr lang="en-US" sz="4300" dirty="0">
                <a:solidFill>
                  <a:srgbClr val="FFFF00"/>
                </a:solidFill>
              </a:rPr>
              <a:t>one</a:t>
            </a:r>
            <a:r>
              <a:rPr lang="en-US" sz="4300" dirty="0">
                <a:solidFill>
                  <a:schemeClr val="bg1"/>
                </a:solidFill>
              </a:rPr>
              <a:t> air bag code to entry of up to </a:t>
            </a:r>
            <a:r>
              <a:rPr lang="en-US" sz="4300" dirty="0">
                <a:solidFill>
                  <a:srgbClr val="FFFF00"/>
                </a:solidFill>
              </a:rPr>
              <a:t>four</a:t>
            </a:r>
            <a:r>
              <a:rPr lang="en-US" sz="4300" dirty="0">
                <a:solidFill>
                  <a:schemeClr val="bg1"/>
                </a:solidFill>
              </a:rPr>
              <a:t> air bag codes considering the code corresponds to the specific type of air bag deployed. </a:t>
            </a:r>
            <a:r>
              <a:rPr lang="en-US" sz="4300" dirty="0">
                <a:solidFill>
                  <a:srgbClr val="FFFF00"/>
                </a:solidFill>
              </a:rPr>
              <a:t>(Example: Front, side, curtain if all three deployed, enter the applicable code for each.)</a:t>
            </a:r>
            <a:r>
              <a:rPr lang="en-US" sz="4300" dirty="0">
                <a:solidFill>
                  <a:schemeClr val="bg1"/>
                </a:solidFill>
              </a:rPr>
              <a:t>	 </a:t>
            </a:r>
          </a:p>
        </p:txBody>
      </p:sp>
      <p:sp>
        <p:nvSpPr>
          <p:cNvPr id="5" name="Rectangle 4"/>
          <p:cNvSpPr/>
          <p:nvPr/>
        </p:nvSpPr>
        <p:spPr>
          <a:xfrm>
            <a:off x="8411185" y="1575872"/>
            <a:ext cx="1123233" cy="2576436"/>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p:cNvCxnSpPr/>
          <p:nvPr/>
        </p:nvCxnSpPr>
        <p:spPr>
          <a:xfrm>
            <a:off x="146304" y="1428849"/>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685645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gradFill flip="none" rotWithShape="1">
          <a:gsLst>
            <a:gs pos="92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7" name="Picture 6"/>
          <p:cNvPicPr/>
          <p:nvPr/>
        </p:nvPicPr>
        <p:blipFill>
          <a:blip r:embed="rId2"/>
          <a:stretch>
            <a:fillRect/>
          </a:stretch>
        </p:blipFill>
        <p:spPr>
          <a:xfrm>
            <a:off x="0" y="1588060"/>
            <a:ext cx="12192000" cy="2576436"/>
          </a:xfrm>
          <a:prstGeom prst="rect">
            <a:avLst/>
          </a:prstGeom>
        </p:spPr>
      </p:pic>
      <p:sp>
        <p:nvSpPr>
          <p:cNvPr id="2" name="Title 1"/>
          <p:cNvSpPr>
            <a:spLocks noGrp="1"/>
          </p:cNvSpPr>
          <p:nvPr>
            <p:ph type="title"/>
          </p:nvPr>
        </p:nvSpPr>
        <p:spPr>
          <a:xfrm>
            <a:off x="838200" y="365125"/>
            <a:ext cx="11207496" cy="1325563"/>
          </a:xfrm>
        </p:spPr>
        <p:txBody>
          <a:bodyPr>
            <a:noAutofit/>
          </a:bodyPr>
          <a:lstStyle/>
          <a:p>
            <a:r>
              <a:rPr lang="en-US" sz="5400" dirty="0">
                <a:solidFill>
                  <a:schemeClr val="bg1"/>
                </a:solidFill>
              </a:rPr>
              <a:t>Section 7G.  OCCUPANT INFORMATION</a:t>
            </a:r>
          </a:p>
        </p:txBody>
      </p:sp>
      <p:sp>
        <p:nvSpPr>
          <p:cNvPr id="3" name="Content Placeholder 2"/>
          <p:cNvSpPr>
            <a:spLocks noGrp="1"/>
          </p:cNvSpPr>
          <p:nvPr>
            <p:ph idx="1"/>
          </p:nvPr>
        </p:nvSpPr>
        <p:spPr>
          <a:xfrm>
            <a:off x="146304" y="1825624"/>
            <a:ext cx="11899392" cy="5032375"/>
          </a:xfrm>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sz="4800" dirty="0">
                <a:solidFill>
                  <a:schemeClr val="bg1"/>
                </a:solidFill>
              </a:rPr>
              <a:t>Pg. 96, item xi., </a:t>
            </a:r>
            <a:r>
              <a:rPr lang="en-US" sz="4800" dirty="0">
                <a:solidFill>
                  <a:srgbClr val="FFFF00"/>
                </a:solidFill>
              </a:rPr>
              <a:t>IMPROPER USE?</a:t>
            </a:r>
            <a:r>
              <a:rPr lang="en-US" sz="4800" dirty="0">
                <a:solidFill>
                  <a:schemeClr val="bg1"/>
                </a:solidFill>
              </a:rPr>
              <a:t>: New field pertaining to </a:t>
            </a:r>
            <a:r>
              <a:rPr lang="en-US" sz="4800" dirty="0">
                <a:solidFill>
                  <a:srgbClr val="FFFF00"/>
                </a:solidFill>
              </a:rPr>
              <a:t>SAFETY DEVICES </a:t>
            </a:r>
            <a:r>
              <a:rPr lang="en-US" sz="4800" dirty="0">
                <a:solidFill>
                  <a:schemeClr val="bg1"/>
                </a:solidFill>
              </a:rPr>
              <a:t>used by the vehicle occupant.  </a:t>
            </a:r>
          </a:p>
        </p:txBody>
      </p:sp>
      <p:sp>
        <p:nvSpPr>
          <p:cNvPr id="5" name="Rectangle 4"/>
          <p:cNvSpPr/>
          <p:nvPr/>
        </p:nvSpPr>
        <p:spPr>
          <a:xfrm>
            <a:off x="10157791" y="1588060"/>
            <a:ext cx="922087" cy="2576436"/>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p:cNvCxnSpPr/>
          <p:nvPr/>
        </p:nvCxnSpPr>
        <p:spPr>
          <a:xfrm>
            <a:off x="146304" y="1428849"/>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990600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gradFill flip="none" rotWithShape="1">
          <a:gsLst>
            <a:gs pos="95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995531" y="2027582"/>
            <a:ext cx="4144618" cy="2425147"/>
          </a:xfrm>
          <a:prstGeom prst="rect">
            <a:avLst/>
          </a:prstGeom>
        </p:spPr>
      </p:pic>
      <p:sp>
        <p:nvSpPr>
          <p:cNvPr id="2" name="Title 1"/>
          <p:cNvSpPr>
            <a:spLocks noGrp="1"/>
          </p:cNvSpPr>
          <p:nvPr>
            <p:ph type="title"/>
          </p:nvPr>
        </p:nvSpPr>
        <p:spPr/>
        <p:txBody>
          <a:bodyPr>
            <a:normAutofit fontScale="90000"/>
          </a:bodyPr>
          <a:lstStyle/>
          <a:p>
            <a:br>
              <a:rPr lang="en-US" dirty="0"/>
            </a:br>
            <a:r>
              <a:rPr lang="en-US" sz="6000" dirty="0">
                <a:solidFill>
                  <a:schemeClr val="bg1"/>
                </a:solidFill>
              </a:rPr>
              <a:t>Section 8 - CODES</a:t>
            </a:r>
          </a:p>
        </p:txBody>
      </p:sp>
      <p:sp>
        <p:nvSpPr>
          <p:cNvPr id="3" name="Content Placeholder 2"/>
          <p:cNvSpPr>
            <a:spLocks noGrp="1"/>
          </p:cNvSpPr>
          <p:nvPr>
            <p:ph idx="1"/>
          </p:nvPr>
        </p:nvSpPr>
        <p:spPr>
          <a:xfrm>
            <a:off x="0" y="1818862"/>
            <a:ext cx="12192000" cy="5039138"/>
          </a:xfrm>
        </p:spPr>
        <p:txBody>
          <a:bodyPr>
            <a:normAutofit lnSpcReduction="10000"/>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sz="4800" dirty="0">
                <a:solidFill>
                  <a:schemeClr val="bg1"/>
                </a:solidFill>
              </a:rPr>
              <a:t>Pg. 102, item a., </a:t>
            </a:r>
            <a:r>
              <a:rPr lang="en-US" sz="4800" dirty="0">
                <a:solidFill>
                  <a:srgbClr val="FFFF00"/>
                </a:solidFill>
              </a:rPr>
              <a:t>ROADWAY CONDITION CODES</a:t>
            </a:r>
            <a:r>
              <a:rPr lang="en-US" sz="4800" dirty="0">
                <a:solidFill>
                  <a:schemeClr val="bg1"/>
                </a:solidFill>
              </a:rPr>
              <a:t>: Changed attribute values Mud / Dirt and Sand / Gravel to </a:t>
            </a:r>
            <a:r>
              <a:rPr lang="en-US" sz="4800" dirty="0">
                <a:solidFill>
                  <a:srgbClr val="FFFF00"/>
                </a:solidFill>
              </a:rPr>
              <a:t>11. Mud, Dirt, Gravel </a:t>
            </a:r>
            <a:r>
              <a:rPr lang="en-US" sz="4800" dirty="0">
                <a:solidFill>
                  <a:schemeClr val="bg1"/>
                </a:solidFill>
              </a:rPr>
              <a:t>and</a:t>
            </a:r>
            <a:r>
              <a:rPr lang="en-US" sz="4800" dirty="0">
                <a:solidFill>
                  <a:srgbClr val="FFFF00"/>
                </a:solidFill>
              </a:rPr>
              <a:t> 12. Sand</a:t>
            </a:r>
            <a:r>
              <a:rPr lang="en-US" sz="4800" dirty="0">
                <a:solidFill>
                  <a:schemeClr val="bg1"/>
                </a:solidFill>
              </a:rPr>
              <a:t>. </a:t>
            </a:r>
          </a:p>
        </p:txBody>
      </p:sp>
      <p:cxnSp>
        <p:nvCxnSpPr>
          <p:cNvPr id="5" name="Straight Connector 4"/>
          <p:cNvCxnSpPr/>
          <p:nvPr/>
        </p:nvCxnSpPr>
        <p:spPr>
          <a:xfrm>
            <a:off x="204998" y="1613644"/>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5988324" y="2886439"/>
            <a:ext cx="1926696" cy="260362"/>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5988324" y="3140764"/>
            <a:ext cx="998885" cy="288235"/>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4905176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gradFill flip="none" rotWithShape="1">
          <a:gsLst>
            <a:gs pos="88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8" name="Picture 7"/>
          <p:cNvPicPr/>
          <p:nvPr/>
        </p:nvPicPr>
        <p:blipFill>
          <a:blip r:embed="rId2"/>
          <a:stretch>
            <a:fillRect/>
          </a:stretch>
        </p:blipFill>
        <p:spPr>
          <a:xfrm>
            <a:off x="4174434" y="1331843"/>
            <a:ext cx="3896140" cy="2325757"/>
          </a:xfrm>
          <a:prstGeom prst="rect">
            <a:avLst/>
          </a:prstGeom>
        </p:spPr>
      </p:pic>
      <p:sp>
        <p:nvSpPr>
          <p:cNvPr id="2" name="Title 1"/>
          <p:cNvSpPr>
            <a:spLocks noGrp="1"/>
          </p:cNvSpPr>
          <p:nvPr>
            <p:ph type="title"/>
          </p:nvPr>
        </p:nvSpPr>
        <p:spPr>
          <a:xfrm>
            <a:off x="838200" y="215645"/>
            <a:ext cx="10515600" cy="1325563"/>
          </a:xfrm>
        </p:spPr>
        <p:txBody>
          <a:bodyPr>
            <a:normAutofit/>
          </a:bodyPr>
          <a:lstStyle/>
          <a:p>
            <a:r>
              <a:rPr lang="en-US" sz="5400" dirty="0">
                <a:solidFill>
                  <a:schemeClr val="bg1"/>
                </a:solidFill>
              </a:rPr>
              <a:t>Section 8 - CODES</a:t>
            </a:r>
            <a:endParaRPr lang="en-US" sz="5400" dirty="0"/>
          </a:p>
        </p:txBody>
      </p:sp>
      <p:sp>
        <p:nvSpPr>
          <p:cNvPr id="3" name="Content Placeholder 2"/>
          <p:cNvSpPr>
            <a:spLocks noGrp="1"/>
          </p:cNvSpPr>
          <p:nvPr>
            <p:ph idx="1"/>
          </p:nvPr>
        </p:nvSpPr>
        <p:spPr>
          <a:xfrm>
            <a:off x="0" y="1331843"/>
            <a:ext cx="12192000" cy="5625548"/>
          </a:xfrm>
        </p:spPr>
        <p:txBody>
          <a:bodyPr>
            <a:normAutofit/>
          </a:bodyPr>
          <a:lstStyle/>
          <a:p>
            <a:endParaRPr lang="en-US" dirty="0"/>
          </a:p>
          <a:p>
            <a:endParaRPr lang="en-US" dirty="0"/>
          </a:p>
          <a:p>
            <a:endParaRPr lang="en-US" dirty="0"/>
          </a:p>
          <a:p>
            <a:endParaRPr lang="en-US" dirty="0"/>
          </a:p>
          <a:p>
            <a:endParaRPr lang="en-US" dirty="0"/>
          </a:p>
          <a:p>
            <a:endParaRPr lang="en-US" dirty="0"/>
          </a:p>
          <a:p>
            <a:pPr marL="0" indent="0">
              <a:buNone/>
            </a:pPr>
            <a:r>
              <a:rPr lang="en-US" sz="4800" dirty="0">
                <a:solidFill>
                  <a:schemeClr val="bg1"/>
                </a:solidFill>
              </a:rPr>
              <a:t>Pg. 103, item b., </a:t>
            </a:r>
            <a:r>
              <a:rPr lang="en-US" sz="4800" dirty="0">
                <a:solidFill>
                  <a:srgbClr val="FFFF00"/>
                </a:solidFill>
              </a:rPr>
              <a:t>ROADWAY SURFACE</a:t>
            </a:r>
            <a:r>
              <a:rPr lang="en-US" sz="4800" dirty="0">
                <a:solidFill>
                  <a:schemeClr val="bg1"/>
                </a:solidFill>
              </a:rPr>
              <a:t>: Added attribute value </a:t>
            </a:r>
            <a:r>
              <a:rPr lang="en-US" sz="4800" dirty="0">
                <a:solidFill>
                  <a:srgbClr val="FFFF00"/>
                </a:solidFill>
              </a:rPr>
              <a:t>8. Other (Explain)</a:t>
            </a:r>
            <a:r>
              <a:rPr lang="en-US" sz="4800" dirty="0">
                <a:solidFill>
                  <a:schemeClr val="bg1"/>
                </a:solidFill>
              </a:rPr>
              <a:t>. </a:t>
            </a:r>
          </a:p>
        </p:txBody>
      </p:sp>
      <p:cxnSp>
        <p:nvCxnSpPr>
          <p:cNvPr id="4" name="Straight Connector 3"/>
          <p:cNvCxnSpPr/>
          <p:nvPr/>
        </p:nvCxnSpPr>
        <p:spPr>
          <a:xfrm>
            <a:off x="204998" y="1196090"/>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6265354" y="2143600"/>
            <a:ext cx="1387776" cy="268820"/>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2214483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gradFill flip="none" rotWithShape="1">
          <a:gsLst>
            <a:gs pos="92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2609088" y="1541208"/>
            <a:ext cx="5425440" cy="3213671"/>
          </a:xfrm>
          <a:prstGeom prst="rect">
            <a:avLst/>
          </a:prstGeom>
        </p:spPr>
      </p:pic>
      <p:sp>
        <p:nvSpPr>
          <p:cNvPr id="2" name="Title 1"/>
          <p:cNvSpPr>
            <a:spLocks noGrp="1"/>
          </p:cNvSpPr>
          <p:nvPr>
            <p:ph type="title"/>
          </p:nvPr>
        </p:nvSpPr>
        <p:spPr>
          <a:xfrm>
            <a:off x="838200" y="215645"/>
            <a:ext cx="10515600" cy="1325563"/>
          </a:xfrm>
        </p:spPr>
        <p:txBody>
          <a:bodyPr>
            <a:normAutofit/>
          </a:bodyPr>
          <a:lstStyle/>
          <a:p>
            <a:r>
              <a:rPr lang="en-US" sz="5400" dirty="0">
                <a:solidFill>
                  <a:schemeClr val="bg1"/>
                </a:solidFill>
              </a:rPr>
              <a:t>Section 8 - CODES</a:t>
            </a:r>
            <a:endParaRPr lang="en-US" sz="5400" dirty="0"/>
          </a:p>
        </p:txBody>
      </p:sp>
      <p:sp>
        <p:nvSpPr>
          <p:cNvPr id="3" name="Content Placeholder 2"/>
          <p:cNvSpPr>
            <a:spLocks noGrp="1"/>
          </p:cNvSpPr>
          <p:nvPr>
            <p:ph idx="1"/>
          </p:nvPr>
        </p:nvSpPr>
        <p:spPr>
          <a:xfrm>
            <a:off x="0" y="1865376"/>
            <a:ext cx="12192000" cy="4992623"/>
          </a:xfrm>
        </p:spPr>
        <p:txBody>
          <a:bodyPr/>
          <a:lstStyle/>
          <a:p>
            <a:endParaRPr lang="en-US" dirty="0"/>
          </a:p>
          <a:p>
            <a:endParaRPr lang="en-US" dirty="0"/>
          </a:p>
          <a:p>
            <a:endParaRPr lang="en-US" dirty="0"/>
          </a:p>
          <a:p>
            <a:endParaRPr lang="en-US" dirty="0"/>
          </a:p>
          <a:p>
            <a:endParaRPr lang="en-US" dirty="0"/>
          </a:p>
          <a:p>
            <a:endParaRPr lang="en-US" dirty="0"/>
          </a:p>
          <a:p>
            <a:pPr marL="0" indent="0">
              <a:buNone/>
            </a:pPr>
            <a:r>
              <a:rPr lang="en-US" sz="4800" dirty="0">
                <a:solidFill>
                  <a:schemeClr val="bg1"/>
                </a:solidFill>
              </a:rPr>
              <a:t>Pgs. 103 &amp; 104, item c., </a:t>
            </a:r>
            <a:r>
              <a:rPr lang="en-US" sz="4800" dirty="0">
                <a:solidFill>
                  <a:srgbClr val="FFFF00"/>
                </a:solidFill>
              </a:rPr>
              <a:t>LIGHT CONDITION</a:t>
            </a:r>
            <a:r>
              <a:rPr lang="en-US" sz="4800" dirty="0">
                <a:solidFill>
                  <a:schemeClr val="bg1"/>
                </a:solidFill>
              </a:rPr>
              <a:t>: Added attribute value </a:t>
            </a:r>
            <a:r>
              <a:rPr lang="en-US" sz="4800" dirty="0">
                <a:solidFill>
                  <a:srgbClr val="FFFF00"/>
                </a:solidFill>
              </a:rPr>
              <a:t>8. Dawn / Dusk</a:t>
            </a:r>
            <a:r>
              <a:rPr lang="en-US" sz="4800" dirty="0">
                <a:solidFill>
                  <a:schemeClr val="bg1"/>
                </a:solidFill>
              </a:rPr>
              <a:t>. </a:t>
            </a:r>
          </a:p>
        </p:txBody>
      </p:sp>
      <p:cxnSp>
        <p:nvCxnSpPr>
          <p:cNvPr id="4" name="Straight Connector 3"/>
          <p:cNvCxnSpPr/>
          <p:nvPr/>
        </p:nvCxnSpPr>
        <p:spPr>
          <a:xfrm>
            <a:off x="204998" y="1196090"/>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913888" y="3608832"/>
            <a:ext cx="1975104" cy="316992"/>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3688295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gradFill flip="none" rotWithShape="1">
          <a:gsLst>
            <a:gs pos="96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43429"/>
            <a:ext cx="10515600" cy="1004721"/>
          </a:xfrm>
        </p:spPr>
        <p:txBody>
          <a:bodyPr>
            <a:normAutofit/>
          </a:bodyPr>
          <a:lstStyle/>
          <a:p>
            <a:r>
              <a:rPr lang="en-US" sz="5400" dirty="0">
                <a:solidFill>
                  <a:schemeClr val="bg1"/>
                </a:solidFill>
              </a:rPr>
              <a:t>Section 8 - CODES</a:t>
            </a:r>
            <a:endParaRPr lang="en-US" sz="5400" dirty="0"/>
          </a:p>
        </p:txBody>
      </p:sp>
      <p:sp>
        <p:nvSpPr>
          <p:cNvPr id="3" name="Content Placeholder 2"/>
          <p:cNvSpPr>
            <a:spLocks noGrp="1"/>
          </p:cNvSpPr>
          <p:nvPr>
            <p:ph idx="1"/>
          </p:nvPr>
        </p:nvSpPr>
        <p:spPr>
          <a:xfrm>
            <a:off x="0" y="1541208"/>
            <a:ext cx="12192000" cy="5316791"/>
          </a:xfrm>
        </p:spPr>
        <p:txBody>
          <a:bodyPr>
            <a:normAutofit lnSpcReduction="10000"/>
          </a:bodyPr>
          <a:lstStyle/>
          <a:p>
            <a:endParaRPr lang="en-US" dirty="0"/>
          </a:p>
          <a:p>
            <a:endParaRPr lang="en-US" dirty="0"/>
          </a:p>
          <a:p>
            <a:endParaRPr lang="en-US" dirty="0"/>
          </a:p>
          <a:p>
            <a:endParaRPr lang="en-US" dirty="0"/>
          </a:p>
          <a:p>
            <a:endParaRPr lang="en-US" dirty="0"/>
          </a:p>
          <a:p>
            <a:endParaRPr lang="en-US" dirty="0"/>
          </a:p>
          <a:p>
            <a:pPr marL="0" indent="0">
              <a:buNone/>
            </a:pPr>
            <a:r>
              <a:rPr lang="en-US" sz="4800" dirty="0">
                <a:solidFill>
                  <a:schemeClr val="bg1"/>
                </a:solidFill>
              </a:rPr>
              <a:t>Pgs. 104 &amp; 105, item d., </a:t>
            </a:r>
            <a:r>
              <a:rPr lang="en-US" sz="4800" dirty="0">
                <a:solidFill>
                  <a:srgbClr val="FFFF00"/>
                </a:solidFill>
              </a:rPr>
              <a:t>WEATHER / ENVIRONMENTAL CONDITIONS: </a:t>
            </a:r>
            <a:r>
              <a:rPr lang="en-US" sz="4800" dirty="0">
                <a:solidFill>
                  <a:schemeClr val="bg1"/>
                </a:solidFill>
              </a:rPr>
              <a:t>Added the attribute values </a:t>
            </a:r>
            <a:r>
              <a:rPr lang="en-US" sz="4800" dirty="0">
                <a:solidFill>
                  <a:srgbClr val="FFFF00"/>
                </a:solidFill>
              </a:rPr>
              <a:t>12. Blowing Snow</a:t>
            </a:r>
            <a:r>
              <a:rPr lang="en-US" sz="4800" dirty="0">
                <a:solidFill>
                  <a:schemeClr val="bg1"/>
                </a:solidFill>
              </a:rPr>
              <a:t> and </a:t>
            </a:r>
            <a:r>
              <a:rPr lang="en-US" sz="4800" dirty="0">
                <a:solidFill>
                  <a:srgbClr val="FFFF00"/>
                </a:solidFill>
              </a:rPr>
              <a:t>13. Smoke and Smog</a:t>
            </a:r>
            <a:r>
              <a:rPr lang="en-US" sz="4800" dirty="0">
                <a:solidFill>
                  <a:schemeClr val="bg1"/>
                </a:solidFill>
              </a:rPr>
              <a:t>. </a:t>
            </a:r>
          </a:p>
        </p:txBody>
      </p:sp>
      <p:cxnSp>
        <p:nvCxnSpPr>
          <p:cNvPr id="4" name="Straight Connector 3"/>
          <p:cNvCxnSpPr/>
          <p:nvPr/>
        </p:nvCxnSpPr>
        <p:spPr>
          <a:xfrm>
            <a:off x="204998" y="994332"/>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913888" y="3608832"/>
            <a:ext cx="1975104" cy="316992"/>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p:nvPicPr>
        <p:blipFill rotWithShape="1">
          <a:blip r:embed="rId2"/>
          <a:srcRect t="955" r="1323" b="19958"/>
          <a:stretch/>
        </p:blipFill>
        <p:spPr>
          <a:xfrm>
            <a:off x="2328672" y="1280160"/>
            <a:ext cx="6364224" cy="3032760"/>
          </a:xfrm>
          <a:prstGeom prst="rect">
            <a:avLst/>
          </a:prstGeom>
        </p:spPr>
      </p:pic>
      <p:sp>
        <p:nvSpPr>
          <p:cNvPr id="8" name="Rectangle 7"/>
          <p:cNvSpPr/>
          <p:nvPr/>
        </p:nvSpPr>
        <p:spPr>
          <a:xfrm>
            <a:off x="5254752" y="2974848"/>
            <a:ext cx="1950720" cy="755904"/>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7477037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gradFill flip="none" rotWithShape="1">
          <a:gsLst>
            <a:gs pos="97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675467" y="1148151"/>
            <a:ext cx="5177895" cy="3449250"/>
          </a:xfrm>
          <a:prstGeom prst="rect">
            <a:avLst/>
          </a:prstGeom>
        </p:spPr>
      </p:pic>
      <p:sp>
        <p:nvSpPr>
          <p:cNvPr id="2" name="Title 1"/>
          <p:cNvSpPr>
            <a:spLocks noGrp="1"/>
          </p:cNvSpPr>
          <p:nvPr>
            <p:ph type="title"/>
          </p:nvPr>
        </p:nvSpPr>
        <p:spPr>
          <a:xfrm>
            <a:off x="838200" y="143429"/>
            <a:ext cx="10515600" cy="1004721"/>
          </a:xfrm>
        </p:spPr>
        <p:txBody>
          <a:bodyPr>
            <a:normAutofit/>
          </a:bodyPr>
          <a:lstStyle/>
          <a:p>
            <a:r>
              <a:rPr lang="en-US" sz="5400" dirty="0">
                <a:solidFill>
                  <a:schemeClr val="bg1"/>
                </a:solidFill>
              </a:rPr>
              <a:t>Section 8 - CODES</a:t>
            </a:r>
            <a:endParaRPr lang="en-US" sz="5400" dirty="0"/>
          </a:p>
        </p:txBody>
      </p:sp>
      <p:sp>
        <p:nvSpPr>
          <p:cNvPr id="3" name="Content Placeholder 2"/>
          <p:cNvSpPr>
            <a:spLocks noGrp="1"/>
          </p:cNvSpPr>
          <p:nvPr>
            <p:ph idx="1"/>
          </p:nvPr>
        </p:nvSpPr>
        <p:spPr>
          <a:xfrm>
            <a:off x="0" y="1277692"/>
            <a:ext cx="12192000" cy="5580307"/>
          </a:xfrm>
        </p:spPr>
        <p:txBody>
          <a:bodyPr>
            <a:normAutofit fontScale="85000" lnSpcReduction="20000"/>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pPr marL="0" indent="0">
              <a:buNone/>
            </a:pPr>
            <a:r>
              <a:rPr lang="en-US" sz="4800" dirty="0">
                <a:solidFill>
                  <a:schemeClr val="bg1"/>
                </a:solidFill>
              </a:rPr>
              <a:t>Pgs. 105 &amp; 106, item e., </a:t>
            </a:r>
            <a:r>
              <a:rPr lang="en-US" sz="4800" dirty="0">
                <a:solidFill>
                  <a:srgbClr val="FFFF00"/>
                </a:solidFill>
              </a:rPr>
              <a:t>SEAT LOCATION: </a:t>
            </a:r>
            <a:r>
              <a:rPr lang="en-US" sz="4800" dirty="0">
                <a:solidFill>
                  <a:schemeClr val="bg1"/>
                </a:solidFill>
              </a:rPr>
              <a:t>Added the following  attribute values: </a:t>
            </a:r>
          </a:p>
          <a:p>
            <a:pPr defTabSz="182880">
              <a:buFont typeface="Wingdings" panose="05000000000000000000" pitchFamily="2" charset="2"/>
              <a:buChar char="Ø"/>
            </a:pPr>
            <a:r>
              <a:rPr lang="en-US" sz="4800" dirty="0">
                <a:solidFill>
                  <a:schemeClr val="bg1"/>
                </a:solidFill>
              </a:rPr>
              <a:t>  </a:t>
            </a:r>
            <a:r>
              <a:rPr lang="en-US" sz="4800" dirty="0">
                <a:solidFill>
                  <a:srgbClr val="FFFF00"/>
                </a:solidFill>
              </a:rPr>
              <a:t>VE – Riding on Motor Vehicle Exterior (non-trailing          		 unit) </a:t>
            </a:r>
            <a:endParaRPr lang="en-US" sz="4800" dirty="0">
              <a:solidFill>
                <a:schemeClr val="bg1"/>
              </a:solidFill>
            </a:endParaRPr>
          </a:p>
        </p:txBody>
      </p:sp>
      <p:cxnSp>
        <p:nvCxnSpPr>
          <p:cNvPr id="4" name="Straight Connector 3"/>
          <p:cNvCxnSpPr/>
          <p:nvPr/>
        </p:nvCxnSpPr>
        <p:spPr>
          <a:xfrm>
            <a:off x="204998" y="994332"/>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2802467" y="2760133"/>
            <a:ext cx="3511635" cy="508000"/>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52170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20.xml><?xml version="1.0" encoding="utf-8"?>
<p:sld xmlns:a="http://schemas.openxmlformats.org/drawingml/2006/main" xmlns:r="http://schemas.openxmlformats.org/officeDocument/2006/relationships" xmlns:p="http://schemas.openxmlformats.org/presentationml/2006/main">
  <p:cSld>
    <p:bg>
      <p:bgPr>
        <a:gradFill flip="none" rotWithShape="1">
          <a:gsLst>
            <a:gs pos="96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10" name="Picture 9"/>
          <p:cNvPicPr>
            <a:picLocks noChangeAspect="1"/>
          </p:cNvPicPr>
          <p:nvPr/>
        </p:nvPicPr>
        <p:blipFill>
          <a:blip r:embed="rId2"/>
          <a:stretch>
            <a:fillRect/>
          </a:stretch>
        </p:blipFill>
        <p:spPr>
          <a:xfrm>
            <a:off x="2675467" y="1148151"/>
            <a:ext cx="5177895" cy="3559316"/>
          </a:xfrm>
          <a:prstGeom prst="rect">
            <a:avLst/>
          </a:prstGeom>
        </p:spPr>
      </p:pic>
      <p:sp>
        <p:nvSpPr>
          <p:cNvPr id="2" name="Title 1"/>
          <p:cNvSpPr>
            <a:spLocks noGrp="1"/>
          </p:cNvSpPr>
          <p:nvPr>
            <p:ph type="title"/>
          </p:nvPr>
        </p:nvSpPr>
        <p:spPr>
          <a:xfrm>
            <a:off x="838200" y="143429"/>
            <a:ext cx="10515600" cy="1004721"/>
          </a:xfrm>
        </p:spPr>
        <p:txBody>
          <a:bodyPr>
            <a:normAutofit/>
          </a:bodyPr>
          <a:lstStyle/>
          <a:p>
            <a:r>
              <a:rPr lang="en-US" sz="5400" dirty="0">
                <a:solidFill>
                  <a:schemeClr val="bg1"/>
                </a:solidFill>
              </a:rPr>
              <a:t>Section 8 - CODES</a:t>
            </a:r>
            <a:endParaRPr lang="en-US" sz="5400" dirty="0"/>
          </a:p>
        </p:txBody>
      </p:sp>
      <p:sp>
        <p:nvSpPr>
          <p:cNvPr id="3" name="Content Placeholder 2"/>
          <p:cNvSpPr>
            <a:spLocks noGrp="1"/>
          </p:cNvSpPr>
          <p:nvPr>
            <p:ph idx="1"/>
          </p:nvPr>
        </p:nvSpPr>
        <p:spPr>
          <a:xfrm>
            <a:off x="0" y="1402915"/>
            <a:ext cx="12192000" cy="5303520"/>
          </a:xfrm>
        </p:spPr>
        <p:txBody>
          <a:bodyPr>
            <a:normAutofit/>
          </a:bodyPr>
          <a:lstStyle/>
          <a:p>
            <a:endParaRPr lang="en-US" dirty="0"/>
          </a:p>
          <a:p>
            <a:endParaRPr lang="en-US" dirty="0"/>
          </a:p>
          <a:p>
            <a:endParaRPr lang="en-US" dirty="0"/>
          </a:p>
          <a:p>
            <a:endParaRPr lang="en-US" dirty="0"/>
          </a:p>
          <a:p>
            <a:endParaRPr lang="en-US" dirty="0"/>
          </a:p>
          <a:p>
            <a:endParaRPr lang="en-US" dirty="0"/>
          </a:p>
          <a:p>
            <a:endParaRPr lang="en-US" dirty="0"/>
          </a:p>
          <a:p>
            <a:pPr>
              <a:buFont typeface="Wingdings" panose="05000000000000000000" pitchFamily="2" charset="2"/>
              <a:buChar char="Ø"/>
            </a:pPr>
            <a:r>
              <a:rPr lang="en-US" sz="4800" dirty="0">
                <a:solidFill>
                  <a:schemeClr val="bg1"/>
                </a:solidFill>
              </a:rPr>
              <a:t>  </a:t>
            </a:r>
            <a:r>
              <a:rPr lang="en-US" sz="4800" dirty="0">
                <a:solidFill>
                  <a:srgbClr val="FFFF00"/>
                </a:solidFill>
              </a:rPr>
              <a:t>SS – Sleeper Section of Cab (truck)  </a:t>
            </a:r>
          </a:p>
          <a:p>
            <a:pPr>
              <a:buFont typeface="Wingdings" panose="05000000000000000000" pitchFamily="2" charset="2"/>
              <a:buChar char="Ø"/>
            </a:pPr>
            <a:r>
              <a:rPr lang="en-US" sz="4800" dirty="0">
                <a:solidFill>
                  <a:schemeClr val="bg1"/>
                </a:solidFill>
              </a:rPr>
              <a:t>  </a:t>
            </a:r>
            <a:r>
              <a:rPr lang="en-US" sz="4800" dirty="0">
                <a:solidFill>
                  <a:srgbClr val="FFFF00"/>
                </a:solidFill>
              </a:rPr>
              <a:t>TU – Trailing Unit</a:t>
            </a:r>
          </a:p>
        </p:txBody>
      </p:sp>
      <p:cxnSp>
        <p:nvCxnSpPr>
          <p:cNvPr id="4" name="Straight Connector 3"/>
          <p:cNvCxnSpPr/>
          <p:nvPr/>
        </p:nvCxnSpPr>
        <p:spPr>
          <a:xfrm>
            <a:off x="204998" y="994332"/>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2777068" y="3296447"/>
            <a:ext cx="3234266" cy="234153"/>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2777068" y="3471333"/>
            <a:ext cx="1991637" cy="245533"/>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3740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21.xml><?xml version="1.0" encoding="utf-8"?>
<p:sld xmlns:a="http://schemas.openxmlformats.org/drawingml/2006/main" xmlns:r="http://schemas.openxmlformats.org/officeDocument/2006/relationships" xmlns:p="http://schemas.openxmlformats.org/presentationml/2006/main">
  <p:cSld>
    <p:bg>
      <p:bgPr>
        <a:gradFill flip="none" rotWithShape="1">
          <a:gsLst>
            <a:gs pos="97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3445932" y="1148150"/>
            <a:ext cx="3699935" cy="3855650"/>
          </a:xfrm>
          <a:prstGeom prst="rect">
            <a:avLst/>
          </a:prstGeom>
        </p:spPr>
      </p:pic>
      <p:sp>
        <p:nvSpPr>
          <p:cNvPr id="2" name="Title 1"/>
          <p:cNvSpPr>
            <a:spLocks noGrp="1"/>
          </p:cNvSpPr>
          <p:nvPr>
            <p:ph type="title"/>
          </p:nvPr>
        </p:nvSpPr>
        <p:spPr>
          <a:xfrm>
            <a:off x="838200" y="143429"/>
            <a:ext cx="10515600" cy="1004721"/>
          </a:xfrm>
        </p:spPr>
        <p:txBody>
          <a:bodyPr>
            <a:normAutofit/>
          </a:bodyPr>
          <a:lstStyle/>
          <a:p>
            <a:r>
              <a:rPr lang="en-US" sz="5400" dirty="0">
                <a:solidFill>
                  <a:schemeClr val="bg1"/>
                </a:solidFill>
              </a:rPr>
              <a:t>Section 8 - CODES</a:t>
            </a:r>
            <a:endParaRPr lang="en-US" sz="5400" dirty="0"/>
          </a:p>
        </p:txBody>
      </p:sp>
      <p:sp>
        <p:nvSpPr>
          <p:cNvPr id="3" name="Content Placeholder 2"/>
          <p:cNvSpPr>
            <a:spLocks noGrp="1"/>
          </p:cNvSpPr>
          <p:nvPr>
            <p:ph idx="1"/>
          </p:nvPr>
        </p:nvSpPr>
        <p:spPr>
          <a:xfrm>
            <a:off x="0" y="1438656"/>
            <a:ext cx="12192000" cy="5419343"/>
          </a:xfrm>
        </p:spPr>
        <p:txBody>
          <a:bodyPr>
            <a:normAutofit fontScale="92500" lnSpcReduction="20000"/>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pPr marL="0" indent="0">
              <a:buNone/>
            </a:pPr>
            <a:r>
              <a:rPr lang="en-US" sz="4800" dirty="0">
                <a:solidFill>
                  <a:schemeClr val="bg1"/>
                </a:solidFill>
              </a:rPr>
              <a:t>Pgs. 106 &amp; 107, item f., </a:t>
            </a:r>
            <a:r>
              <a:rPr lang="en-US" sz="4800" dirty="0">
                <a:solidFill>
                  <a:srgbClr val="FFFF00"/>
                </a:solidFill>
              </a:rPr>
              <a:t>INJURY: </a:t>
            </a:r>
            <a:r>
              <a:rPr lang="en-US" sz="4800" dirty="0">
                <a:solidFill>
                  <a:schemeClr val="bg1"/>
                </a:solidFill>
              </a:rPr>
              <a:t>Changed some of the attribute values to the following: </a:t>
            </a:r>
          </a:p>
          <a:p>
            <a:pPr defTabSz="182880">
              <a:buFont typeface="Wingdings" panose="05000000000000000000" pitchFamily="2" charset="2"/>
              <a:buChar char="Ø"/>
            </a:pPr>
            <a:r>
              <a:rPr lang="en-US" sz="4800" dirty="0">
                <a:solidFill>
                  <a:schemeClr val="bg1"/>
                </a:solidFill>
              </a:rPr>
              <a:t>  </a:t>
            </a:r>
            <a:r>
              <a:rPr lang="en-US" sz="4800" dirty="0">
                <a:solidFill>
                  <a:srgbClr val="FFFF00"/>
                </a:solidFill>
              </a:rPr>
              <a:t>3. (B) Suspected Minor Injury</a:t>
            </a:r>
          </a:p>
        </p:txBody>
      </p:sp>
      <p:cxnSp>
        <p:nvCxnSpPr>
          <p:cNvPr id="4" name="Straight Connector 3"/>
          <p:cNvCxnSpPr/>
          <p:nvPr/>
        </p:nvCxnSpPr>
        <p:spPr>
          <a:xfrm>
            <a:off x="204998" y="994332"/>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3566160" y="2809275"/>
            <a:ext cx="3185160" cy="533400"/>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26007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22.xml><?xml version="1.0" encoding="utf-8"?>
<p:sld xmlns:a="http://schemas.openxmlformats.org/drawingml/2006/main" xmlns:r="http://schemas.openxmlformats.org/officeDocument/2006/relationships" xmlns:p="http://schemas.openxmlformats.org/presentationml/2006/main">
  <p:cSld>
    <p:bg>
      <p:bgPr>
        <a:gradFill flip="none" rotWithShape="1">
          <a:gsLst>
            <a:gs pos="96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3657599" y="1148150"/>
            <a:ext cx="3699935" cy="3855650"/>
          </a:xfrm>
          <a:prstGeom prst="rect">
            <a:avLst/>
          </a:prstGeom>
        </p:spPr>
      </p:pic>
      <p:sp>
        <p:nvSpPr>
          <p:cNvPr id="2" name="Title 1"/>
          <p:cNvSpPr>
            <a:spLocks noGrp="1"/>
          </p:cNvSpPr>
          <p:nvPr>
            <p:ph type="title"/>
          </p:nvPr>
        </p:nvSpPr>
        <p:spPr>
          <a:xfrm>
            <a:off x="838200" y="143429"/>
            <a:ext cx="10515600" cy="1004721"/>
          </a:xfrm>
        </p:spPr>
        <p:txBody>
          <a:bodyPr>
            <a:normAutofit/>
          </a:bodyPr>
          <a:lstStyle/>
          <a:p>
            <a:r>
              <a:rPr lang="en-US" sz="5400" dirty="0">
                <a:solidFill>
                  <a:schemeClr val="bg1"/>
                </a:solidFill>
              </a:rPr>
              <a:t>Section 8 - CODES</a:t>
            </a:r>
            <a:endParaRPr lang="en-US" sz="5400" dirty="0"/>
          </a:p>
        </p:txBody>
      </p:sp>
      <p:sp>
        <p:nvSpPr>
          <p:cNvPr id="3" name="Content Placeholder 2"/>
          <p:cNvSpPr>
            <a:spLocks noGrp="1"/>
          </p:cNvSpPr>
          <p:nvPr>
            <p:ph idx="1"/>
          </p:nvPr>
        </p:nvSpPr>
        <p:spPr>
          <a:xfrm>
            <a:off x="0" y="1438656"/>
            <a:ext cx="12192000" cy="5419343"/>
          </a:xfrm>
        </p:spPr>
        <p:txBody>
          <a:bodyPr>
            <a:normAutofit/>
          </a:bodyPr>
          <a:lstStyle/>
          <a:p>
            <a:endParaRPr lang="en-US" dirty="0"/>
          </a:p>
          <a:p>
            <a:endParaRPr lang="en-US" dirty="0"/>
          </a:p>
          <a:p>
            <a:endParaRPr lang="en-US" dirty="0"/>
          </a:p>
          <a:p>
            <a:endParaRPr lang="en-US" dirty="0"/>
          </a:p>
          <a:p>
            <a:endParaRPr lang="en-US" dirty="0"/>
          </a:p>
          <a:p>
            <a:endParaRPr lang="en-US" dirty="0"/>
          </a:p>
          <a:p>
            <a:endParaRPr lang="en-US" dirty="0"/>
          </a:p>
          <a:p>
            <a:pPr>
              <a:buFont typeface="Wingdings" panose="05000000000000000000" pitchFamily="2" charset="2"/>
              <a:buChar char="Ø"/>
            </a:pPr>
            <a:r>
              <a:rPr lang="en-US" sz="4800" dirty="0">
                <a:solidFill>
                  <a:schemeClr val="bg1"/>
                </a:solidFill>
              </a:rPr>
              <a:t> </a:t>
            </a:r>
            <a:r>
              <a:rPr lang="en-US" sz="4800" dirty="0">
                <a:solidFill>
                  <a:srgbClr val="FFFF00"/>
                </a:solidFill>
              </a:rPr>
              <a:t>4. (C) Possible Injury</a:t>
            </a:r>
          </a:p>
          <a:p>
            <a:pPr>
              <a:buFont typeface="Wingdings" panose="05000000000000000000" pitchFamily="2" charset="2"/>
              <a:buChar char="Ø"/>
            </a:pPr>
            <a:r>
              <a:rPr lang="en-US" sz="4800" dirty="0">
                <a:solidFill>
                  <a:schemeClr val="bg1"/>
                </a:solidFill>
              </a:rPr>
              <a:t> </a:t>
            </a:r>
            <a:r>
              <a:rPr lang="en-US" sz="4800" dirty="0">
                <a:solidFill>
                  <a:srgbClr val="FFFF00"/>
                </a:solidFill>
              </a:rPr>
              <a:t>5. (O) No Apparent Injury </a:t>
            </a:r>
          </a:p>
        </p:txBody>
      </p:sp>
      <p:cxnSp>
        <p:nvCxnSpPr>
          <p:cNvPr id="4" name="Straight Connector 3"/>
          <p:cNvCxnSpPr/>
          <p:nvPr/>
        </p:nvCxnSpPr>
        <p:spPr>
          <a:xfrm>
            <a:off x="204998" y="994332"/>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3811693" y="3225833"/>
            <a:ext cx="2822448" cy="299650"/>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3811693" y="3525483"/>
            <a:ext cx="3022939" cy="250650"/>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49274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123.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43429"/>
            <a:ext cx="10515600" cy="1004721"/>
          </a:xfrm>
        </p:spPr>
        <p:txBody>
          <a:bodyPr>
            <a:normAutofit/>
          </a:bodyPr>
          <a:lstStyle/>
          <a:p>
            <a:r>
              <a:rPr lang="en-US" sz="5400" dirty="0">
                <a:solidFill>
                  <a:schemeClr val="bg1"/>
                </a:solidFill>
              </a:rPr>
              <a:t>Section 8 - CODES</a:t>
            </a:r>
            <a:endParaRPr lang="en-US" sz="5400" dirty="0"/>
          </a:p>
        </p:txBody>
      </p:sp>
      <p:sp>
        <p:nvSpPr>
          <p:cNvPr id="3" name="Content Placeholder 2"/>
          <p:cNvSpPr>
            <a:spLocks noGrp="1"/>
          </p:cNvSpPr>
          <p:nvPr>
            <p:ph idx="1"/>
          </p:nvPr>
        </p:nvSpPr>
        <p:spPr>
          <a:xfrm>
            <a:off x="0" y="1438656"/>
            <a:ext cx="12192000" cy="5419343"/>
          </a:xfrm>
        </p:spPr>
        <p:txBody>
          <a:bodyPr>
            <a:normAutofit lnSpcReduction="10000"/>
          </a:bodyPr>
          <a:lstStyle/>
          <a:p>
            <a:endParaRPr lang="en-US" dirty="0"/>
          </a:p>
          <a:p>
            <a:endParaRPr lang="en-US" dirty="0"/>
          </a:p>
          <a:p>
            <a:endParaRPr lang="en-US" dirty="0"/>
          </a:p>
          <a:p>
            <a:endParaRPr lang="en-US" dirty="0"/>
          </a:p>
          <a:p>
            <a:endParaRPr lang="en-US" dirty="0"/>
          </a:p>
          <a:p>
            <a:endParaRPr lang="en-US" dirty="0"/>
          </a:p>
          <a:p>
            <a:endParaRPr lang="en-US" dirty="0"/>
          </a:p>
          <a:p>
            <a:pPr marL="0" indent="0" defTabSz="182880">
              <a:buNone/>
            </a:pPr>
            <a:r>
              <a:rPr lang="en-US" sz="4800" dirty="0">
                <a:solidFill>
                  <a:schemeClr val="bg1"/>
                </a:solidFill>
              </a:rPr>
              <a:t>Note:  The letters in parentheses represent 				   the respective KABCO abbreviation and 								   </a:t>
            </a:r>
            <a:r>
              <a:rPr lang="en-US" sz="4800" dirty="0">
                <a:solidFill>
                  <a:srgbClr val="FFFF00"/>
                </a:solidFill>
              </a:rPr>
              <a:t>should not be used as injury codes.</a:t>
            </a:r>
          </a:p>
          <a:p>
            <a:pPr marL="0" indent="0">
              <a:buNone/>
            </a:pPr>
            <a:endParaRPr lang="en-US" sz="4800" dirty="0">
              <a:solidFill>
                <a:srgbClr val="FFFF00"/>
              </a:solidFill>
            </a:endParaRPr>
          </a:p>
        </p:txBody>
      </p:sp>
      <p:cxnSp>
        <p:nvCxnSpPr>
          <p:cNvPr id="4" name="Straight Connector 3"/>
          <p:cNvCxnSpPr/>
          <p:nvPr/>
        </p:nvCxnSpPr>
        <p:spPr>
          <a:xfrm>
            <a:off x="204998" y="994332"/>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pic>
        <p:nvPicPr>
          <p:cNvPr id="9" name="Picture 8"/>
          <p:cNvPicPr/>
          <p:nvPr/>
        </p:nvPicPr>
        <p:blipFill rotWithShape="1">
          <a:blip r:embed="rId2">
            <a:extLst>
              <a:ext uri="{28A0092B-C50C-407E-A947-70E740481C1C}">
                <a14:useLocalDpi xmlns:a14="http://schemas.microsoft.com/office/drawing/2010/main" val="0"/>
              </a:ext>
            </a:extLst>
          </a:blip>
          <a:srcRect l="-315" t="-1" r="-693" b="-1923"/>
          <a:stretch/>
        </p:blipFill>
        <p:spPr bwMode="auto">
          <a:xfrm>
            <a:off x="4433148" y="1312235"/>
            <a:ext cx="2815792" cy="3090800"/>
          </a:xfrm>
          <a:prstGeom prst="rect">
            <a:avLst/>
          </a:prstGeom>
          <a:ln>
            <a:noFill/>
          </a:ln>
          <a:extLst>
            <a:ext uri="{53640926-AAD7-44D8-BBD7-CCE9431645EC}">
              <a14:shadowObscured xmlns:a14="http://schemas.microsoft.com/office/drawing/2010/main"/>
            </a:ext>
          </a:extLst>
        </p:spPr>
      </p:pic>
      <p:sp>
        <p:nvSpPr>
          <p:cNvPr id="7" name="Rectangle 6"/>
          <p:cNvSpPr/>
          <p:nvPr/>
        </p:nvSpPr>
        <p:spPr>
          <a:xfrm>
            <a:off x="4807919" y="1999054"/>
            <a:ext cx="449881" cy="1509460"/>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7902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4.xml><?xml version="1.0" encoding="utf-8"?>
<p:sld xmlns:a="http://schemas.openxmlformats.org/drawingml/2006/main" xmlns:r="http://schemas.openxmlformats.org/officeDocument/2006/relationships" xmlns:p="http://schemas.openxmlformats.org/presentationml/2006/main">
  <p:cSld>
    <p:bg>
      <p:bgPr>
        <a:gradFill flip="none" rotWithShape="1">
          <a:gsLst>
            <a:gs pos="93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t="1" b="19418"/>
          <a:stretch/>
        </p:blipFill>
        <p:spPr>
          <a:xfrm>
            <a:off x="3886200" y="1309114"/>
            <a:ext cx="3672840" cy="3164770"/>
          </a:xfrm>
          <a:prstGeom prst="rect">
            <a:avLst/>
          </a:prstGeom>
        </p:spPr>
      </p:pic>
      <p:sp>
        <p:nvSpPr>
          <p:cNvPr id="2" name="Title 1"/>
          <p:cNvSpPr>
            <a:spLocks noGrp="1"/>
          </p:cNvSpPr>
          <p:nvPr>
            <p:ph type="title"/>
          </p:nvPr>
        </p:nvSpPr>
        <p:spPr>
          <a:xfrm>
            <a:off x="838200" y="143429"/>
            <a:ext cx="10515600" cy="1004721"/>
          </a:xfrm>
        </p:spPr>
        <p:txBody>
          <a:bodyPr>
            <a:normAutofit/>
          </a:bodyPr>
          <a:lstStyle/>
          <a:p>
            <a:r>
              <a:rPr lang="en-US" sz="5400" dirty="0">
                <a:solidFill>
                  <a:schemeClr val="bg1"/>
                </a:solidFill>
              </a:rPr>
              <a:t>Section 8 - CODES</a:t>
            </a:r>
            <a:endParaRPr lang="en-US" sz="5400" dirty="0"/>
          </a:p>
        </p:txBody>
      </p:sp>
      <p:sp>
        <p:nvSpPr>
          <p:cNvPr id="3" name="Content Placeholder 2"/>
          <p:cNvSpPr>
            <a:spLocks noGrp="1"/>
          </p:cNvSpPr>
          <p:nvPr>
            <p:ph idx="1"/>
          </p:nvPr>
        </p:nvSpPr>
        <p:spPr>
          <a:xfrm>
            <a:off x="0" y="1438656"/>
            <a:ext cx="12192000" cy="5419343"/>
          </a:xfrm>
        </p:spPr>
        <p:txBody>
          <a:bodyPr>
            <a:normAutofit/>
          </a:bodyPr>
          <a:lstStyle/>
          <a:p>
            <a:endParaRPr lang="en-US" dirty="0"/>
          </a:p>
          <a:p>
            <a:endParaRPr lang="en-US" dirty="0"/>
          </a:p>
          <a:p>
            <a:endParaRPr lang="en-US" dirty="0"/>
          </a:p>
          <a:p>
            <a:endParaRPr lang="en-US" dirty="0"/>
          </a:p>
          <a:p>
            <a:endParaRPr lang="en-US" dirty="0"/>
          </a:p>
          <a:p>
            <a:endParaRPr lang="en-US" dirty="0"/>
          </a:p>
          <a:p>
            <a:endParaRPr lang="en-US" dirty="0"/>
          </a:p>
          <a:p>
            <a:pPr marL="0" indent="0" defTabSz="365760">
              <a:buNone/>
            </a:pPr>
            <a:r>
              <a:rPr lang="en-US" sz="4800" dirty="0">
                <a:solidFill>
                  <a:schemeClr val="bg1"/>
                </a:solidFill>
              </a:rPr>
              <a:t>Pgs. 109 &amp; 110, item i., </a:t>
            </a:r>
            <a:r>
              <a:rPr lang="en-US" sz="4800" dirty="0">
                <a:solidFill>
                  <a:srgbClr val="FFFF00"/>
                </a:solidFill>
              </a:rPr>
              <a:t>AIR BAG</a:t>
            </a:r>
            <a:r>
              <a:rPr lang="en-US" sz="4800" dirty="0">
                <a:solidFill>
                  <a:schemeClr val="bg1"/>
                </a:solidFill>
              </a:rPr>
              <a:t>: Removed the attribute value	 Deployed Combination.</a:t>
            </a:r>
            <a:endParaRPr lang="en-US" sz="4800" dirty="0">
              <a:solidFill>
                <a:srgbClr val="FFFF00"/>
              </a:solidFill>
            </a:endParaRPr>
          </a:p>
        </p:txBody>
      </p:sp>
      <p:cxnSp>
        <p:nvCxnSpPr>
          <p:cNvPr id="4" name="Straight Connector 3"/>
          <p:cNvCxnSpPr/>
          <p:nvPr/>
        </p:nvCxnSpPr>
        <p:spPr>
          <a:xfrm>
            <a:off x="204998" y="994332"/>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7879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p:cSld>
    <p:bg>
      <p:bgPr>
        <a:gradFill flip="none" rotWithShape="1">
          <a:gsLst>
            <a:gs pos="95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43429"/>
            <a:ext cx="10515600" cy="1004721"/>
          </a:xfrm>
        </p:spPr>
        <p:txBody>
          <a:bodyPr>
            <a:normAutofit/>
          </a:bodyPr>
          <a:lstStyle/>
          <a:p>
            <a:r>
              <a:rPr lang="en-US" sz="5400" dirty="0">
                <a:solidFill>
                  <a:schemeClr val="bg1"/>
                </a:solidFill>
              </a:rPr>
              <a:t>Section 8 - CODES</a:t>
            </a:r>
            <a:endParaRPr lang="en-US" sz="5400" dirty="0"/>
          </a:p>
        </p:txBody>
      </p:sp>
      <p:sp>
        <p:nvSpPr>
          <p:cNvPr id="3" name="Content Placeholder 2"/>
          <p:cNvSpPr>
            <a:spLocks noGrp="1"/>
          </p:cNvSpPr>
          <p:nvPr>
            <p:ph idx="1"/>
          </p:nvPr>
        </p:nvSpPr>
        <p:spPr>
          <a:xfrm>
            <a:off x="0" y="1438656"/>
            <a:ext cx="12192000" cy="5419343"/>
          </a:xfrm>
        </p:spPr>
        <p:txBody>
          <a:bodyPr>
            <a:normAutofit lnSpcReduction="10000"/>
          </a:bodyPr>
          <a:lstStyle/>
          <a:p>
            <a:endParaRPr lang="en-US" dirty="0"/>
          </a:p>
          <a:p>
            <a:endParaRPr lang="en-US" dirty="0"/>
          </a:p>
          <a:p>
            <a:endParaRPr lang="en-US" dirty="0"/>
          </a:p>
          <a:p>
            <a:endParaRPr lang="en-US" dirty="0"/>
          </a:p>
          <a:p>
            <a:endParaRPr lang="en-US" dirty="0"/>
          </a:p>
          <a:p>
            <a:endParaRPr lang="en-US" dirty="0"/>
          </a:p>
          <a:p>
            <a:pPr defTabSz="365760">
              <a:buFont typeface="Wingdings" panose="05000000000000000000" pitchFamily="2" charset="2"/>
              <a:buChar char="Ø"/>
            </a:pPr>
            <a:r>
              <a:rPr lang="en-US" sz="4800" dirty="0">
                <a:solidFill>
                  <a:schemeClr val="bg1"/>
                </a:solidFill>
              </a:rPr>
              <a:t> Up to </a:t>
            </a:r>
            <a:r>
              <a:rPr lang="en-US" sz="4800" dirty="0">
                <a:solidFill>
                  <a:srgbClr val="FFFF00"/>
                </a:solidFill>
              </a:rPr>
              <a:t>four</a:t>
            </a:r>
            <a:r>
              <a:rPr lang="en-US" sz="4800" dirty="0">
                <a:solidFill>
                  <a:schemeClr val="bg1"/>
                </a:solidFill>
              </a:rPr>
              <a:t> codes can be entered to indicate 			the status of the air bag for each vehicle 					occupant. Multiple air bags may be available 		for an occupant’s seated position.</a:t>
            </a:r>
            <a:endParaRPr lang="en-US" sz="4800" dirty="0">
              <a:solidFill>
                <a:srgbClr val="FFFF00"/>
              </a:solidFill>
            </a:endParaRPr>
          </a:p>
        </p:txBody>
      </p:sp>
      <p:cxnSp>
        <p:nvCxnSpPr>
          <p:cNvPr id="4" name="Straight Connector 3"/>
          <p:cNvCxnSpPr/>
          <p:nvPr/>
        </p:nvCxnSpPr>
        <p:spPr>
          <a:xfrm>
            <a:off x="204998" y="994332"/>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rotWithShape="1">
          <a:blip r:embed="rId2"/>
          <a:srcRect t="1" b="19418"/>
          <a:stretch/>
        </p:blipFill>
        <p:spPr>
          <a:xfrm>
            <a:off x="3921320" y="1112848"/>
            <a:ext cx="3672840" cy="3164770"/>
          </a:xfrm>
          <a:prstGeom prst="rect">
            <a:avLst/>
          </a:prstGeom>
        </p:spPr>
      </p:pic>
    </p:spTree>
    <p:extLst>
      <p:ext uri="{BB962C8B-B14F-4D97-AF65-F5344CB8AC3E}">
        <p14:creationId xmlns:p14="http://schemas.microsoft.com/office/powerpoint/2010/main" val="3690682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43429"/>
            <a:ext cx="10515600" cy="1004721"/>
          </a:xfrm>
        </p:spPr>
        <p:txBody>
          <a:bodyPr>
            <a:normAutofit/>
          </a:bodyPr>
          <a:lstStyle/>
          <a:p>
            <a:r>
              <a:rPr lang="en-US" sz="5400" dirty="0">
                <a:solidFill>
                  <a:schemeClr val="bg1"/>
                </a:solidFill>
              </a:rPr>
              <a:t>Section 8 - CODES</a:t>
            </a:r>
            <a:endParaRPr lang="en-US" sz="5400" dirty="0"/>
          </a:p>
        </p:txBody>
      </p:sp>
      <p:sp>
        <p:nvSpPr>
          <p:cNvPr id="3" name="Content Placeholder 2"/>
          <p:cNvSpPr>
            <a:spLocks noGrp="1"/>
          </p:cNvSpPr>
          <p:nvPr>
            <p:ph idx="1"/>
          </p:nvPr>
        </p:nvSpPr>
        <p:spPr>
          <a:xfrm>
            <a:off x="0" y="1438656"/>
            <a:ext cx="12192000" cy="5419343"/>
          </a:xfrm>
        </p:spPr>
        <p:txBody>
          <a:bodyPr>
            <a:normAutofit fontScale="92500" lnSpcReduction="10000"/>
          </a:bodyPr>
          <a:lstStyle/>
          <a:p>
            <a:endParaRPr lang="en-US" dirty="0"/>
          </a:p>
          <a:p>
            <a:endParaRPr lang="en-US" dirty="0"/>
          </a:p>
          <a:p>
            <a:endParaRPr lang="en-US" dirty="0"/>
          </a:p>
          <a:p>
            <a:endParaRPr lang="en-US" dirty="0"/>
          </a:p>
          <a:p>
            <a:endParaRPr lang="en-US" dirty="0"/>
          </a:p>
          <a:p>
            <a:endParaRPr lang="en-US" dirty="0"/>
          </a:p>
          <a:p>
            <a:pPr marL="0" indent="0" defTabSz="365760">
              <a:buNone/>
            </a:pPr>
            <a:r>
              <a:rPr lang="en-US" sz="4800" dirty="0">
                <a:solidFill>
                  <a:schemeClr val="bg1"/>
                </a:solidFill>
              </a:rPr>
              <a:t> </a:t>
            </a:r>
          </a:p>
          <a:p>
            <a:pPr defTabSz="365760">
              <a:buFont typeface="Wingdings" panose="05000000000000000000" pitchFamily="2" charset="2"/>
              <a:buChar char="Ø"/>
            </a:pPr>
            <a:r>
              <a:rPr lang="en-US" sz="4800" dirty="0">
                <a:solidFill>
                  <a:schemeClr val="bg1"/>
                </a:solidFill>
              </a:rPr>
              <a:t> Revised the definitions for </a:t>
            </a:r>
            <a:r>
              <a:rPr lang="en-US" sz="4800" dirty="0">
                <a:solidFill>
                  <a:srgbClr val="FFFF00"/>
                </a:solidFill>
              </a:rPr>
              <a:t>5. Deployed – Front, 6. 	  Deployed – Side, </a:t>
            </a:r>
            <a:r>
              <a:rPr lang="en-US" sz="4800" dirty="0">
                <a:solidFill>
                  <a:schemeClr val="bg1"/>
                </a:solidFill>
              </a:rPr>
              <a:t>and</a:t>
            </a:r>
            <a:r>
              <a:rPr lang="en-US" sz="4800" dirty="0">
                <a:solidFill>
                  <a:srgbClr val="FFFF00"/>
                </a:solidFill>
              </a:rPr>
              <a:t> 7. Deployed – 	Curtain </a:t>
            </a:r>
            <a:r>
              <a:rPr lang="en-US" sz="4800" dirty="0">
                <a:solidFill>
                  <a:schemeClr val="bg1"/>
                </a:solidFill>
              </a:rPr>
              <a:t>and 		  provided a graphic from 	MMUCC. </a:t>
            </a:r>
            <a:endParaRPr lang="en-US" sz="4800" dirty="0">
              <a:solidFill>
                <a:srgbClr val="FFFF00"/>
              </a:solidFill>
            </a:endParaRPr>
          </a:p>
        </p:txBody>
      </p:sp>
      <p:cxnSp>
        <p:nvCxnSpPr>
          <p:cNvPr id="4" name="Straight Connector 3"/>
          <p:cNvCxnSpPr/>
          <p:nvPr/>
        </p:nvCxnSpPr>
        <p:spPr>
          <a:xfrm>
            <a:off x="204998" y="994332"/>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a:blip r:embed="rId2"/>
          <a:stretch>
            <a:fillRect/>
          </a:stretch>
        </p:blipFill>
        <p:spPr>
          <a:xfrm>
            <a:off x="3377184" y="1148150"/>
            <a:ext cx="5023103" cy="3521386"/>
          </a:xfrm>
          <a:prstGeom prst="rect">
            <a:avLst/>
          </a:prstGeom>
        </p:spPr>
      </p:pic>
    </p:spTree>
    <p:extLst>
      <p:ext uri="{BB962C8B-B14F-4D97-AF65-F5344CB8AC3E}">
        <p14:creationId xmlns:p14="http://schemas.microsoft.com/office/powerpoint/2010/main" val="2678726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bg>
      <p:bgPr>
        <a:gradFill flip="none" rotWithShape="1">
          <a:gsLst>
            <a:gs pos="96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43429"/>
            <a:ext cx="10515600" cy="1004721"/>
          </a:xfrm>
        </p:spPr>
        <p:txBody>
          <a:bodyPr>
            <a:normAutofit/>
          </a:bodyPr>
          <a:lstStyle/>
          <a:p>
            <a:r>
              <a:rPr lang="en-US" sz="5400" dirty="0">
                <a:solidFill>
                  <a:schemeClr val="bg1"/>
                </a:solidFill>
              </a:rPr>
              <a:t>Section 8 - CODES</a:t>
            </a:r>
            <a:endParaRPr lang="en-US" sz="5400" dirty="0"/>
          </a:p>
        </p:txBody>
      </p:sp>
      <p:sp>
        <p:nvSpPr>
          <p:cNvPr id="3" name="Content Placeholder 2"/>
          <p:cNvSpPr>
            <a:spLocks noGrp="1"/>
          </p:cNvSpPr>
          <p:nvPr>
            <p:ph idx="1"/>
          </p:nvPr>
        </p:nvSpPr>
        <p:spPr>
          <a:xfrm>
            <a:off x="0" y="1438656"/>
            <a:ext cx="12192000" cy="5419343"/>
          </a:xfrm>
        </p:spPr>
        <p:txBody>
          <a:bodyPr>
            <a:normAutofit fontScale="92500" lnSpcReduction="10000"/>
          </a:bodyPr>
          <a:lstStyle/>
          <a:p>
            <a:endParaRPr lang="en-US" dirty="0"/>
          </a:p>
          <a:p>
            <a:endParaRPr lang="en-US" dirty="0"/>
          </a:p>
          <a:p>
            <a:endParaRPr lang="en-US" dirty="0"/>
          </a:p>
          <a:p>
            <a:endParaRPr lang="en-US" dirty="0"/>
          </a:p>
          <a:p>
            <a:endParaRPr lang="en-US" dirty="0"/>
          </a:p>
          <a:p>
            <a:endParaRPr lang="en-US" dirty="0"/>
          </a:p>
          <a:p>
            <a:pPr marL="0" indent="0" defTabSz="365760">
              <a:buNone/>
            </a:pPr>
            <a:r>
              <a:rPr lang="en-US" sz="4800" dirty="0">
                <a:solidFill>
                  <a:schemeClr val="bg1"/>
                </a:solidFill>
              </a:rPr>
              <a:t> </a:t>
            </a:r>
          </a:p>
          <a:p>
            <a:pPr defTabSz="365760">
              <a:buFont typeface="Wingdings" panose="05000000000000000000" pitchFamily="2" charset="2"/>
              <a:buChar char="Ø"/>
            </a:pPr>
            <a:r>
              <a:rPr lang="en-US" sz="4800" dirty="0">
                <a:solidFill>
                  <a:schemeClr val="bg1"/>
                </a:solidFill>
              </a:rPr>
              <a:t> Air bag codes refer to the seated position of 		   	  listed occupants, not the overall deployment of     	  the device within the vehicle.</a:t>
            </a:r>
            <a:endParaRPr lang="en-US" sz="4800" dirty="0">
              <a:solidFill>
                <a:srgbClr val="FFFF00"/>
              </a:solidFill>
            </a:endParaRPr>
          </a:p>
        </p:txBody>
      </p:sp>
      <p:cxnSp>
        <p:nvCxnSpPr>
          <p:cNvPr id="4" name="Straight Connector 3"/>
          <p:cNvCxnSpPr/>
          <p:nvPr/>
        </p:nvCxnSpPr>
        <p:spPr>
          <a:xfrm>
            <a:off x="204998" y="994332"/>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a:blip r:embed="rId2"/>
          <a:stretch>
            <a:fillRect/>
          </a:stretch>
        </p:blipFill>
        <p:spPr>
          <a:xfrm>
            <a:off x="3377184" y="1148150"/>
            <a:ext cx="5023103" cy="3521386"/>
          </a:xfrm>
          <a:prstGeom prst="rect">
            <a:avLst/>
          </a:prstGeom>
        </p:spPr>
      </p:pic>
    </p:spTree>
    <p:extLst>
      <p:ext uri="{BB962C8B-B14F-4D97-AF65-F5344CB8AC3E}">
        <p14:creationId xmlns:p14="http://schemas.microsoft.com/office/powerpoint/2010/main" val="4207229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p:cSld>
    <p:bg>
      <p:bgPr>
        <a:gradFill flip="none" rotWithShape="1">
          <a:gsLst>
            <a:gs pos="96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3629025" y="1148150"/>
            <a:ext cx="4933950" cy="3409950"/>
          </a:xfrm>
          <a:prstGeom prst="rect">
            <a:avLst/>
          </a:prstGeom>
        </p:spPr>
      </p:pic>
      <p:sp>
        <p:nvSpPr>
          <p:cNvPr id="2" name="Title 1"/>
          <p:cNvSpPr>
            <a:spLocks noGrp="1"/>
          </p:cNvSpPr>
          <p:nvPr>
            <p:ph type="title"/>
          </p:nvPr>
        </p:nvSpPr>
        <p:spPr>
          <a:xfrm>
            <a:off x="838200" y="143429"/>
            <a:ext cx="10515600" cy="1004721"/>
          </a:xfrm>
        </p:spPr>
        <p:txBody>
          <a:bodyPr>
            <a:normAutofit/>
          </a:bodyPr>
          <a:lstStyle/>
          <a:p>
            <a:r>
              <a:rPr lang="en-US" sz="5400" dirty="0">
                <a:solidFill>
                  <a:schemeClr val="bg1"/>
                </a:solidFill>
              </a:rPr>
              <a:t>Section 8 - CODES</a:t>
            </a:r>
            <a:endParaRPr lang="en-US" sz="5400" dirty="0"/>
          </a:p>
        </p:txBody>
      </p:sp>
      <p:sp>
        <p:nvSpPr>
          <p:cNvPr id="3" name="Content Placeholder 2"/>
          <p:cNvSpPr>
            <a:spLocks noGrp="1"/>
          </p:cNvSpPr>
          <p:nvPr>
            <p:ph idx="1"/>
          </p:nvPr>
        </p:nvSpPr>
        <p:spPr>
          <a:xfrm>
            <a:off x="0" y="1438656"/>
            <a:ext cx="12192000" cy="5419343"/>
          </a:xfrm>
        </p:spPr>
        <p:txBody>
          <a:bodyPr>
            <a:normAutofit fontScale="92500" lnSpcReduction="20000"/>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pPr marL="0" indent="0">
              <a:buNone/>
            </a:pPr>
            <a:r>
              <a:rPr lang="en-US" sz="4800" dirty="0">
                <a:solidFill>
                  <a:schemeClr val="bg1"/>
                </a:solidFill>
              </a:rPr>
              <a:t>Pgs. 110 - 112, item j., </a:t>
            </a:r>
            <a:r>
              <a:rPr lang="en-US" sz="4800" dirty="0">
                <a:solidFill>
                  <a:srgbClr val="FFFF00"/>
                </a:solidFill>
              </a:rPr>
              <a:t>SAFETY DEVICES: </a:t>
            </a:r>
            <a:r>
              <a:rPr lang="en-US" sz="4800" dirty="0">
                <a:solidFill>
                  <a:schemeClr val="bg1"/>
                </a:solidFill>
              </a:rPr>
              <a:t>Added the following attribute values: </a:t>
            </a:r>
          </a:p>
          <a:p>
            <a:pPr defTabSz="182880">
              <a:buFont typeface="Wingdings" panose="05000000000000000000" pitchFamily="2" charset="2"/>
              <a:buChar char="Ø"/>
            </a:pPr>
            <a:r>
              <a:rPr lang="en-US" sz="4800" dirty="0">
                <a:solidFill>
                  <a:schemeClr val="bg1"/>
                </a:solidFill>
              </a:rPr>
              <a:t>  </a:t>
            </a:r>
            <a:r>
              <a:rPr lang="en-US" sz="4800" dirty="0">
                <a:solidFill>
                  <a:srgbClr val="FFFF00"/>
                </a:solidFill>
              </a:rPr>
              <a:t>16. Child Restraint – Type Unknown</a:t>
            </a:r>
          </a:p>
        </p:txBody>
      </p:sp>
      <p:cxnSp>
        <p:nvCxnSpPr>
          <p:cNvPr id="4" name="Straight Connector 3"/>
          <p:cNvCxnSpPr/>
          <p:nvPr/>
        </p:nvCxnSpPr>
        <p:spPr>
          <a:xfrm>
            <a:off x="204998" y="994332"/>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6138333" y="2150533"/>
            <a:ext cx="2235200" cy="482600"/>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28299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29.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3629025" y="1148150"/>
            <a:ext cx="4933950" cy="3409950"/>
          </a:xfrm>
          <a:prstGeom prst="rect">
            <a:avLst/>
          </a:prstGeom>
        </p:spPr>
      </p:pic>
      <p:sp>
        <p:nvSpPr>
          <p:cNvPr id="2" name="Title 1"/>
          <p:cNvSpPr>
            <a:spLocks noGrp="1"/>
          </p:cNvSpPr>
          <p:nvPr>
            <p:ph type="title"/>
          </p:nvPr>
        </p:nvSpPr>
        <p:spPr>
          <a:xfrm>
            <a:off x="838200" y="143429"/>
            <a:ext cx="10515600" cy="1004721"/>
          </a:xfrm>
        </p:spPr>
        <p:txBody>
          <a:bodyPr>
            <a:normAutofit/>
          </a:bodyPr>
          <a:lstStyle/>
          <a:p>
            <a:r>
              <a:rPr lang="en-US" sz="5400" dirty="0">
                <a:solidFill>
                  <a:schemeClr val="bg1"/>
                </a:solidFill>
              </a:rPr>
              <a:t>Section 8 - CODES</a:t>
            </a:r>
            <a:endParaRPr lang="en-US" sz="5400" dirty="0"/>
          </a:p>
        </p:txBody>
      </p:sp>
      <p:sp>
        <p:nvSpPr>
          <p:cNvPr id="3" name="Content Placeholder 2"/>
          <p:cNvSpPr>
            <a:spLocks noGrp="1"/>
          </p:cNvSpPr>
          <p:nvPr>
            <p:ph idx="1"/>
          </p:nvPr>
        </p:nvSpPr>
        <p:spPr>
          <a:xfrm>
            <a:off x="0" y="1438656"/>
            <a:ext cx="12192000" cy="5419343"/>
          </a:xfrm>
        </p:spPr>
        <p:txBody>
          <a:bodyPr>
            <a:normAutofit/>
          </a:bodyPr>
          <a:lstStyle/>
          <a:p>
            <a:endParaRPr lang="en-US" dirty="0"/>
          </a:p>
          <a:p>
            <a:endParaRPr lang="en-US" dirty="0"/>
          </a:p>
          <a:p>
            <a:endParaRPr lang="en-US" dirty="0"/>
          </a:p>
          <a:p>
            <a:endParaRPr lang="en-US" dirty="0"/>
          </a:p>
          <a:p>
            <a:endParaRPr lang="en-US" dirty="0"/>
          </a:p>
          <a:p>
            <a:endParaRPr lang="en-US" dirty="0"/>
          </a:p>
          <a:p>
            <a:pPr defTabSz="182880">
              <a:buFont typeface="Wingdings" panose="05000000000000000000" pitchFamily="2" charset="2"/>
              <a:buChar char="Ø"/>
            </a:pPr>
            <a:r>
              <a:rPr lang="en-US" sz="4800" dirty="0">
                <a:solidFill>
                  <a:schemeClr val="bg1"/>
                </a:solidFill>
              </a:rPr>
              <a:t>  </a:t>
            </a:r>
            <a:r>
              <a:rPr lang="en-US" sz="4400" dirty="0">
                <a:solidFill>
                  <a:srgbClr val="FFFF00"/>
                </a:solidFill>
              </a:rPr>
              <a:t>17. Stretcher</a:t>
            </a:r>
          </a:p>
          <a:p>
            <a:pPr lvl="4" defTabSz="182880">
              <a:buFont typeface="Calibri" panose="020F0502020204030204" pitchFamily="34" charset="0"/>
              <a:buChar char="—"/>
            </a:pPr>
            <a:r>
              <a:rPr lang="en-US" sz="4400" dirty="0">
                <a:solidFill>
                  <a:schemeClr val="bg1"/>
                </a:solidFill>
              </a:rPr>
              <a:t> Stretcher Restraining System</a:t>
            </a:r>
          </a:p>
          <a:p>
            <a:pPr lvl="4" defTabSz="182880">
              <a:buFont typeface="Calibri" panose="020F0502020204030204" pitchFamily="34" charset="0"/>
              <a:buChar char="—"/>
            </a:pPr>
            <a:r>
              <a:rPr lang="en-US" sz="4400" dirty="0">
                <a:solidFill>
                  <a:schemeClr val="bg1"/>
                </a:solidFill>
              </a:rPr>
              <a:t> Stretcher Retention System</a:t>
            </a:r>
          </a:p>
          <a:p>
            <a:pPr marL="1828800" lvl="4" indent="0" defTabSz="182880">
              <a:buNone/>
            </a:pPr>
            <a:endParaRPr lang="en-US" sz="3800" dirty="0">
              <a:solidFill>
                <a:schemeClr val="bg1"/>
              </a:solidFill>
            </a:endParaRPr>
          </a:p>
        </p:txBody>
      </p:sp>
      <p:cxnSp>
        <p:nvCxnSpPr>
          <p:cNvPr id="4" name="Straight Connector 3"/>
          <p:cNvCxnSpPr/>
          <p:nvPr/>
        </p:nvCxnSpPr>
        <p:spPr>
          <a:xfrm>
            <a:off x="204998" y="994332"/>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6096000" y="2611826"/>
            <a:ext cx="1236133" cy="216042"/>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1706021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3629025" y="1148150"/>
            <a:ext cx="4933950" cy="3409950"/>
          </a:xfrm>
          <a:prstGeom prst="rect">
            <a:avLst/>
          </a:prstGeom>
        </p:spPr>
      </p:pic>
      <p:sp>
        <p:nvSpPr>
          <p:cNvPr id="2" name="Title 1"/>
          <p:cNvSpPr>
            <a:spLocks noGrp="1"/>
          </p:cNvSpPr>
          <p:nvPr>
            <p:ph type="title"/>
          </p:nvPr>
        </p:nvSpPr>
        <p:spPr>
          <a:xfrm>
            <a:off x="838200" y="143429"/>
            <a:ext cx="10515600" cy="1004721"/>
          </a:xfrm>
        </p:spPr>
        <p:txBody>
          <a:bodyPr>
            <a:normAutofit/>
          </a:bodyPr>
          <a:lstStyle/>
          <a:p>
            <a:r>
              <a:rPr lang="en-US" sz="5400" dirty="0">
                <a:solidFill>
                  <a:schemeClr val="bg1"/>
                </a:solidFill>
              </a:rPr>
              <a:t>Section 8 - CODES</a:t>
            </a:r>
            <a:endParaRPr lang="en-US" sz="5400" dirty="0"/>
          </a:p>
        </p:txBody>
      </p:sp>
      <p:sp>
        <p:nvSpPr>
          <p:cNvPr id="3" name="Content Placeholder 2"/>
          <p:cNvSpPr>
            <a:spLocks noGrp="1"/>
          </p:cNvSpPr>
          <p:nvPr>
            <p:ph idx="1"/>
          </p:nvPr>
        </p:nvSpPr>
        <p:spPr>
          <a:xfrm>
            <a:off x="0" y="1438656"/>
            <a:ext cx="12192000" cy="5419343"/>
          </a:xfrm>
        </p:spPr>
        <p:txBody>
          <a:bodyPr>
            <a:normAutofit/>
          </a:bodyPr>
          <a:lstStyle/>
          <a:p>
            <a:endParaRPr lang="en-US" dirty="0"/>
          </a:p>
          <a:p>
            <a:endParaRPr lang="en-US" dirty="0"/>
          </a:p>
          <a:p>
            <a:endParaRPr lang="en-US" dirty="0"/>
          </a:p>
          <a:p>
            <a:endParaRPr lang="en-US" dirty="0"/>
          </a:p>
          <a:p>
            <a:endParaRPr lang="en-US" dirty="0"/>
          </a:p>
          <a:p>
            <a:endParaRPr lang="en-US" dirty="0"/>
          </a:p>
          <a:p>
            <a:pPr defTabSz="182880">
              <a:buFont typeface="Wingdings" panose="05000000000000000000" pitchFamily="2" charset="2"/>
              <a:buChar char="Ø"/>
            </a:pPr>
            <a:r>
              <a:rPr lang="en-US" sz="4800" dirty="0">
                <a:solidFill>
                  <a:schemeClr val="bg1"/>
                </a:solidFill>
              </a:rPr>
              <a:t>  </a:t>
            </a:r>
            <a:r>
              <a:rPr lang="en-US" sz="4400" dirty="0">
                <a:solidFill>
                  <a:srgbClr val="FFFF00"/>
                </a:solidFill>
              </a:rPr>
              <a:t>18. Wheelchair</a:t>
            </a:r>
          </a:p>
          <a:p>
            <a:pPr lvl="4" defTabSz="182880">
              <a:buFont typeface="Calibri" panose="020F0502020204030204" pitchFamily="34" charset="0"/>
              <a:buChar char="—"/>
            </a:pPr>
            <a:r>
              <a:rPr lang="en-US" sz="4400" dirty="0">
                <a:solidFill>
                  <a:schemeClr val="bg1"/>
                </a:solidFill>
              </a:rPr>
              <a:t> Wheelchair Restraining System</a:t>
            </a:r>
          </a:p>
          <a:p>
            <a:pPr lvl="4" defTabSz="182880">
              <a:buFont typeface="Calibri" panose="020F0502020204030204" pitchFamily="34" charset="0"/>
              <a:buChar char="—"/>
            </a:pPr>
            <a:r>
              <a:rPr lang="en-US" sz="4400" dirty="0">
                <a:solidFill>
                  <a:schemeClr val="bg1"/>
                </a:solidFill>
              </a:rPr>
              <a:t> Wheelchair Retention System</a:t>
            </a:r>
          </a:p>
          <a:p>
            <a:pPr marL="1828800" lvl="4" indent="0" defTabSz="182880">
              <a:buNone/>
            </a:pPr>
            <a:endParaRPr lang="en-US" sz="3800" dirty="0">
              <a:solidFill>
                <a:schemeClr val="bg1"/>
              </a:solidFill>
            </a:endParaRPr>
          </a:p>
        </p:txBody>
      </p:sp>
      <p:cxnSp>
        <p:nvCxnSpPr>
          <p:cNvPr id="4" name="Straight Connector 3"/>
          <p:cNvCxnSpPr/>
          <p:nvPr/>
        </p:nvCxnSpPr>
        <p:spPr>
          <a:xfrm>
            <a:off x="204998" y="994332"/>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6180668" y="2794000"/>
            <a:ext cx="1312332" cy="296333"/>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606569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bg>
      <p:bgPr>
        <a:gradFill flip="none" rotWithShape="1">
          <a:gsLst>
            <a:gs pos="95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3629025" y="1148150"/>
            <a:ext cx="4933950" cy="3409950"/>
          </a:xfrm>
          <a:prstGeom prst="rect">
            <a:avLst/>
          </a:prstGeom>
        </p:spPr>
      </p:pic>
      <p:sp>
        <p:nvSpPr>
          <p:cNvPr id="2" name="Title 1"/>
          <p:cNvSpPr>
            <a:spLocks noGrp="1"/>
          </p:cNvSpPr>
          <p:nvPr>
            <p:ph type="title"/>
          </p:nvPr>
        </p:nvSpPr>
        <p:spPr>
          <a:xfrm>
            <a:off x="838200" y="143429"/>
            <a:ext cx="10515600" cy="1004721"/>
          </a:xfrm>
        </p:spPr>
        <p:txBody>
          <a:bodyPr>
            <a:normAutofit/>
          </a:bodyPr>
          <a:lstStyle/>
          <a:p>
            <a:r>
              <a:rPr lang="en-US" sz="5400" dirty="0">
                <a:solidFill>
                  <a:schemeClr val="bg1"/>
                </a:solidFill>
              </a:rPr>
              <a:t>Section 8 - CODES</a:t>
            </a:r>
            <a:endParaRPr lang="en-US" sz="5400" dirty="0"/>
          </a:p>
        </p:txBody>
      </p:sp>
      <p:sp>
        <p:nvSpPr>
          <p:cNvPr id="3" name="Content Placeholder 2"/>
          <p:cNvSpPr>
            <a:spLocks noGrp="1"/>
          </p:cNvSpPr>
          <p:nvPr>
            <p:ph idx="1"/>
          </p:nvPr>
        </p:nvSpPr>
        <p:spPr>
          <a:xfrm>
            <a:off x="0" y="1438656"/>
            <a:ext cx="12192000" cy="5419343"/>
          </a:xfrm>
        </p:spPr>
        <p:txBody>
          <a:bodyPr>
            <a:normAutofit/>
          </a:bodyPr>
          <a:lstStyle/>
          <a:p>
            <a:endParaRPr lang="en-US" dirty="0"/>
          </a:p>
          <a:p>
            <a:endParaRPr lang="en-US" dirty="0"/>
          </a:p>
          <a:p>
            <a:endParaRPr lang="en-US" dirty="0"/>
          </a:p>
          <a:p>
            <a:endParaRPr lang="en-US" dirty="0"/>
          </a:p>
          <a:p>
            <a:endParaRPr lang="en-US" dirty="0"/>
          </a:p>
          <a:p>
            <a:endParaRPr lang="en-US" dirty="0"/>
          </a:p>
          <a:p>
            <a:pPr defTabSz="182880">
              <a:buFont typeface="Wingdings" panose="05000000000000000000" pitchFamily="2" charset="2"/>
              <a:buChar char="Ø"/>
            </a:pPr>
            <a:r>
              <a:rPr lang="en-US" sz="4800" dirty="0">
                <a:solidFill>
                  <a:schemeClr val="bg1"/>
                </a:solidFill>
              </a:rPr>
              <a:t>  </a:t>
            </a:r>
            <a:r>
              <a:rPr lang="en-US" sz="4800" dirty="0">
                <a:solidFill>
                  <a:srgbClr val="FFFF00"/>
                </a:solidFill>
              </a:rPr>
              <a:t>19. Lighting</a:t>
            </a:r>
          </a:p>
          <a:p>
            <a:pPr defTabSz="182880">
              <a:buFont typeface="Wingdings" panose="05000000000000000000" pitchFamily="2" charset="2"/>
              <a:buChar char="Ø"/>
            </a:pPr>
            <a:r>
              <a:rPr lang="en-US" sz="4800" dirty="0">
                <a:solidFill>
                  <a:schemeClr val="bg1"/>
                </a:solidFill>
              </a:rPr>
              <a:t>  </a:t>
            </a:r>
            <a:r>
              <a:rPr lang="en-US" sz="4800" dirty="0">
                <a:solidFill>
                  <a:srgbClr val="FFFF00"/>
                </a:solidFill>
              </a:rPr>
              <a:t>20. Reflectors </a:t>
            </a:r>
          </a:p>
          <a:p>
            <a:pPr marL="1828800" lvl="4" indent="0" defTabSz="182880">
              <a:buNone/>
            </a:pPr>
            <a:endParaRPr lang="en-US" sz="3800" dirty="0">
              <a:solidFill>
                <a:schemeClr val="bg1"/>
              </a:solidFill>
            </a:endParaRPr>
          </a:p>
        </p:txBody>
      </p:sp>
      <p:cxnSp>
        <p:nvCxnSpPr>
          <p:cNvPr id="4" name="Straight Connector 3"/>
          <p:cNvCxnSpPr/>
          <p:nvPr/>
        </p:nvCxnSpPr>
        <p:spPr>
          <a:xfrm>
            <a:off x="204998" y="994332"/>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6096000" y="3064934"/>
            <a:ext cx="1159933" cy="237067"/>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6155267" y="3313009"/>
            <a:ext cx="1244600" cy="192191"/>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21789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animBg="1"/>
    </p:bldLst>
  </p:timing>
</p:sld>
</file>

<file path=ppt/slides/slide132.xml><?xml version="1.0" encoding="utf-8"?>
<p:sld xmlns:a="http://schemas.openxmlformats.org/drawingml/2006/main" xmlns:r="http://schemas.openxmlformats.org/officeDocument/2006/relationships" xmlns:p="http://schemas.openxmlformats.org/presentationml/2006/main">
  <p:cSld>
    <p:bg>
      <p:bgPr>
        <a:gradFill flip="none" rotWithShape="1">
          <a:gsLst>
            <a:gs pos="95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t="1574" r="22" b="1348"/>
          <a:stretch/>
        </p:blipFill>
        <p:spPr>
          <a:xfrm>
            <a:off x="1844040" y="1208739"/>
            <a:ext cx="8503920" cy="2194560"/>
          </a:xfrm>
          <a:prstGeom prst="rect">
            <a:avLst/>
          </a:prstGeom>
        </p:spPr>
      </p:pic>
      <p:sp>
        <p:nvSpPr>
          <p:cNvPr id="2" name="Title 1"/>
          <p:cNvSpPr>
            <a:spLocks noGrp="1"/>
          </p:cNvSpPr>
          <p:nvPr>
            <p:ph type="title"/>
          </p:nvPr>
        </p:nvSpPr>
        <p:spPr>
          <a:xfrm>
            <a:off x="838200" y="143429"/>
            <a:ext cx="10515600" cy="1004721"/>
          </a:xfrm>
        </p:spPr>
        <p:txBody>
          <a:bodyPr>
            <a:normAutofit/>
          </a:bodyPr>
          <a:lstStyle/>
          <a:p>
            <a:r>
              <a:rPr lang="en-US" sz="5400" dirty="0">
                <a:solidFill>
                  <a:schemeClr val="bg1"/>
                </a:solidFill>
              </a:rPr>
              <a:t>Section 8 - CODES</a:t>
            </a:r>
            <a:endParaRPr lang="en-US" sz="5400" dirty="0"/>
          </a:p>
        </p:txBody>
      </p:sp>
      <p:sp>
        <p:nvSpPr>
          <p:cNvPr id="3" name="Content Placeholder 2"/>
          <p:cNvSpPr>
            <a:spLocks noGrp="1"/>
          </p:cNvSpPr>
          <p:nvPr>
            <p:ph idx="1"/>
          </p:nvPr>
        </p:nvSpPr>
        <p:spPr>
          <a:xfrm>
            <a:off x="0" y="1208739"/>
            <a:ext cx="12192000" cy="5649260"/>
          </a:xfrm>
        </p:spPr>
        <p:txBody>
          <a:bodyPr>
            <a:normAutofit lnSpcReduction="10000"/>
          </a:bodyPr>
          <a:lstStyle/>
          <a:p>
            <a:endParaRPr lang="en-US" dirty="0"/>
          </a:p>
          <a:p>
            <a:endParaRPr lang="en-US" dirty="0"/>
          </a:p>
          <a:p>
            <a:endParaRPr lang="en-US" dirty="0"/>
          </a:p>
          <a:p>
            <a:endParaRPr lang="en-US" dirty="0"/>
          </a:p>
          <a:p>
            <a:endParaRPr lang="en-US" dirty="0"/>
          </a:p>
          <a:p>
            <a:endParaRPr lang="en-US" dirty="0"/>
          </a:p>
          <a:p>
            <a:pPr marL="0" indent="0">
              <a:buNone/>
            </a:pPr>
            <a:r>
              <a:rPr lang="en-US" sz="4800" dirty="0">
                <a:solidFill>
                  <a:schemeClr val="bg1"/>
                </a:solidFill>
              </a:rPr>
              <a:t>Pgs. 112 – 114, item k., </a:t>
            </a:r>
            <a:r>
              <a:rPr lang="en-US" sz="4800" dirty="0">
                <a:solidFill>
                  <a:srgbClr val="FFFF00"/>
                </a:solidFill>
              </a:rPr>
              <a:t>PERSONAL CONVEYANCE TYPE CODES: </a:t>
            </a:r>
            <a:r>
              <a:rPr lang="en-US" sz="4800" dirty="0">
                <a:solidFill>
                  <a:schemeClr val="bg1"/>
                </a:solidFill>
              </a:rPr>
              <a:t>New field with the following attribute values:</a:t>
            </a:r>
          </a:p>
          <a:p>
            <a:pPr defTabSz="182880">
              <a:buFont typeface="Wingdings" panose="05000000000000000000" pitchFamily="2" charset="2"/>
              <a:buChar char="Ø"/>
            </a:pPr>
            <a:r>
              <a:rPr lang="en-US" sz="4800" dirty="0">
                <a:solidFill>
                  <a:schemeClr val="bg1"/>
                </a:solidFill>
              </a:rPr>
              <a:t>  </a:t>
            </a:r>
            <a:r>
              <a:rPr lang="en-US" sz="4800" dirty="0">
                <a:solidFill>
                  <a:srgbClr val="FFFF00"/>
                </a:solidFill>
              </a:rPr>
              <a:t>1. Scooter – Mobility Assistance / Motorized</a:t>
            </a:r>
          </a:p>
        </p:txBody>
      </p:sp>
      <p:cxnSp>
        <p:nvCxnSpPr>
          <p:cNvPr id="4" name="Straight Connector 3"/>
          <p:cNvCxnSpPr/>
          <p:nvPr/>
        </p:nvCxnSpPr>
        <p:spPr>
          <a:xfrm>
            <a:off x="204998" y="994332"/>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1985617" y="1688235"/>
            <a:ext cx="3090333" cy="362552"/>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12208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3.xml><?xml version="1.0" encoding="utf-8"?>
<p:sld xmlns:a="http://schemas.openxmlformats.org/drawingml/2006/main" xmlns:r="http://schemas.openxmlformats.org/officeDocument/2006/relationships" xmlns:p="http://schemas.openxmlformats.org/presentationml/2006/main">
  <p:cSld>
    <p:bg>
      <p:bgPr>
        <a:gradFill flip="none" rotWithShape="1">
          <a:gsLst>
            <a:gs pos="95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955800" y="1419858"/>
            <a:ext cx="8051800" cy="2666367"/>
          </a:xfrm>
          <a:prstGeom prst="rect">
            <a:avLst/>
          </a:prstGeom>
        </p:spPr>
      </p:pic>
      <p:sp>
        <p:nvSpPr>
          <p:cNvPr id="2" name="Title 1"/>
          <p:cNvSpPr>
            <a:spLocks noGrp="1"/>
          </p:cNvSpPr>
          <p:nvPr>
            <p:ph type="title"/>
          </p:nvPr>
        </p:nvSpPr>
        <p:spPr>
          <a:xfrm>
            <a:off x="838200" y="143429"/>
            <a:ext cx="10515600" cy="1004721"/>
          </a:xfrm>
        </p:spPr>
        <p:txBody>
          <a:bodyPr>
            <a:normAutofit/>
          </a:bodyPr>
          <a:lstStyle/>
          <a:p>
            <a:r>
              <a:rPr lang="en-US" sz="5400" dirty="0">
                <a:solidFill>
                  <a:schemeClr val="bg1"/>
                </a:solidFill>
              </a:rPr>
              <a:t>Section 8 - CODES</a:t>
            </a:r>
            <a:endParaRPr lang="en-US" sz="5400" dirty="0"/>
          </a:p>
        </p:txBody>
      </p:sp>
      <p:sp>
        <p:nvSpPr>
          <p:cNvPr id="3" name="Content Placeholder 2"/>
          <p:cNvSpPr>
            <a:spLocks noGrp="1"/>
          </p:cNvSpPr>
          <p:nvPr>
            <p:ph idx="1"/>
          </p:nvPr>
        </p:nvSpPr>
        <p:spPr>
          <a:xfrm>
            <a:off x="0" y="1549400"/>
            <a:ext cx="12192000" cy="5308599"/>
          </a:xfrm>
        </p:spPr>
        <p:txBody>
          <a:bodyPr>
            <a:normAutofit/>
          </a:bodyPr>
          <a:lstStyle/>
          <a:p>
            <a:endParaRPr lang="en-US" dirty="0"/>
          </a:p>
          <a:p>
            <a:endParaRPr lang="en-US" dirty="0"/>
          </a:p>
          <a:p>
            <a:endParaRPr lang="en-US" dirty="0"/>
          </a:p>
          <a:p>
            <a:endParaRPr lang="en-US" dirty="0"/>
          </a:p>
          <a:p>
            <a:endParaRPr lang="en-US" dirty="0"/>
          </a:p>
          <a:p>
            <a:pPr>
              <a:buFont typeface="Wingdings" panose="05000000000000000000" pitchFamily="2" charset="2"/>
              <a:buChar char="Ø"/>
            </a:pPr>
            <a:r>
              <a:rPr lang="en-US" sz="4800" dirty="0">
                <a:solidFill>
                  <a:schemeClr val="bg1"/>
                </a:solidFill>
              </a:rPr>
              <a:t>  </a:t>
            </a:r>
            <a:r>
              <a:rPr lang="en-US" sz="4800" dirty="0">
                <a:solidFill>
                  <a:srgbClr val="FFFF00"/>
                </a:solidFill>
              </a:rPr>
              <a:t>2. Scooter – Stand-up / Motorized</a:t>
            </a:r>
          </a:p>
          <a:p>
            <a:pPr>
              <a:buFont typeface="Wingdings" panose="05000000000000000000" pitchFamily="2" charset="2"/>
              <a:buChar char="Ø"/>
            </a:pPr>
            <a:r>
              <a:rPr lang="en-US" sz="4800" dirty="0">
                <a:solidFill>
                  <a:schemeClr val="bg1"/>
                </a:solidFill>
              </a:rPr>
              <a:t>  </a:t>
            </a:r>
            <a:r>
              <a:rPr lang="en-US" sz="4800" dirty="0">
                <a:solidFill>
                  <a:srgbClr val="FFFF00"/>
                </a:solidFill>
              </a:rPr>
              <a:t>3. Stand-up / Non-motorized</a:t>
            </a:r>
          </a:p>
          <a:p>
            <a:pPr>
              <a:buFont typeface="Wingdings" panose="05000000000000000000" pitchFamily="2" charset="2"/>
              <a:buChar char="Ø"/>
            </a:pPr>
            <a:r>
              <a:rPr lang="en-US" sz="4800" dirty="0">
                <a:solidFill>
                  <a:schemeClr val="bg1"/>
                </a:solidFill>
              </a:rPr>
              <a:t>  </a:t>
            </a:r>
            <a:r>
              <a:rPr lang="en-US" sz="4800" dirty="0">
                <a:solidFill>
                  <a:srgbClr val="FFFF00"/>
                </a:solidFill>
              </a:rPr>
              <a:t>4. Stand-up / Motorized-Other</a:t>
            </a:r>
          </a:p>
        </p:txBody>
      </p:sp>
      <p:cxnSp>
        <p:nvCxnSpPr>
          <p:cNvPr id="4" name="Straight Connector 3"/>
          <p:cNvCxnSpPr/>
          <p:nvPr/>
        </p:nvCxnSpPr>
        <p:spPr>
          <a:xfrm>
            <a:off x="204998" y="994332"/>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2078565" y="2398141"/>
            <a:ext cx="2281768" cy="354900"/>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2078565" y="2753041"/>
            <a:ext cx="1841502" cy="337292"/>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2078564" y="3090333"/>
            <a:ext cx="1985435" cy="401251"/>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98305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134.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11" name="Picture 10"/>
          <p:cNvPicPr>
            <a:picLocks noChangeAspect="1"/>
          </p:cNvPicPr>
          <p:nvPr/>
        </p:nvPicPr>
        <p:blipFill>
          <a:blip r:embed="rId2"/>
          <a:stretch>
            <a:fillRect/>
          </a:stretch>
        </p:blipFill>
        <p:spPr>
          <a:xfrm>
            <a:off x="1955800" y="1419858"/>
            <a:ext cx="8051800" cy="2449409"/>
          </a:xfrm>
          <a:prstGeom prst="rect">
            <a:avLst/>
          </a:prstGeom>
        </p:spPr>
      </p:pic>
      <p:sp>
        <p:nvSpPr>
          <p:cNvPr id="2" name="Title 1"/>
          <p:cNvSpPr>
            <a:spLocks noGrp="1"/>
          </p:cNvSpPr>
          <p:nvPr>
            <p:ph type="title"/>
          </p:nvPr>
        </p:nvSpPr>
        <p:spPr>
          <a:xfrm>
            <a:off x="838200" y="143429"/>
            <a:ext cx="10515600" cy="1004721"/>
          </a:xfrm>
        </p:spPr>
        <p:txBody>
          <a:bodyPr>
            <a:normAutofit/>
          </a:bodyPr>
          <a:lstStyle/>
          <a:p>
            <a:r>
              <a:rPr lang="en-US" sz="5400" dirty="0">
                <a:solidFill>
                  <a:schemeClr val="bg1"/>
                </a:solidFill>
              </a:rPr>
              <a:t>Section 8 - CODES</a:t>
            </a:r>
            <a:endParaRPr lang="en-US" sz="5400" dirty="0"/>
          </a:p>
        </p:txBody>
      </p:sp>
      <p:sp>
        <p:nvSpPr>
          <p:cNvPr id="3" name="Content Placeholder 2"/>
          <p:cNvSpPr>
            <a:spLocks noGrp="1"/>
          </p:cNvSpPr>
          <p:nvPr>
            <p:ph idx="1"/>
          </p:nvPr>
        </p:nvSpPr>
        <p:spPr>
          <a:xfrm>
            <a:off x="0" y="1438656"/>
            <a:ext cx="12192000" cy="5419343"/>
          </a:xfrm>
        </p:spPr>
        <p:txBody>
          <a:bodyPr>
            <a:normAutofit/>
          </a:bodyPr>
          <a:lstStyle/>
          <a:p>
            <a:endParaRPr lang="en-US" dirty="0"/>
          </a:p>
          <a:p>
            <a:endParaRPr lang="en-US" dirty="0"/>
          </a:p>
          <a:p>
            <a:endParaRPr lang="en-US" dirty="0"/>
          </a:p>
          <a:p>
            <a:endParaRPr lang="en-US" dirty="0"/>
          </a:p>
          <a:p>
            <a:endParaRPr lang="en-US" dirty="0"/>
          </a:p>
          <a:p>
            <a:pPr>
              <a:buFont typeface="Wingdings" panose="05000000000000000000" pitchFamily="2" charset="2"/>
              <a:buChar char="Ø"/>
            </a:pPr>
            <a:r>
              <a:rPr lang="en-US" sz="4800" dirty="0">
                <a:solidFill>
                  <a:schemeClr val="bg1"/>
                </a:solidFill>
              </a:rPr>
              <a:t>  </a:t>
            </a:r>
            <a:r>
              <a:rPr lang="en-US" sz="4800" dirty="0">
                <a:solidFill>
                  <a:srgbClr val="FFFF00"/>
                </a:solidFill>
              </a:rPr>
              <a:t>5. Stroller</a:t>
            </a:r>
          </a:p>
          <a:p>
            <a:pPr>
              <a:buFont typeface="Wingdings" panose="05000000000000000000" pitchFamily="2" charset="2"/>
              <a:buChar char="Ø"/>
            </a:pPr>
            <a:r>
              <a:rPr lang="en-US" sz="4800" dirty="0">
                <a:solidFill>
                  <a:schemeClr val="bg1"/>
                </a:solidFill>
              </a:rPr>
              <a:t>  </a:t>
            </a:r>
            <a:r>
              <a:rPr lang="en-US" sz="4800" dirty="0">
                <a:solidFill>
                  <a:srgbClr val="FFFF00"/>
                </a:solidFill>
              </a:rPr>
              <a:t>6. Rideable Toy </a:t>
            </a:r>
          </a:p>
          <a:p>
            <a:pPr>
              <a:buFont typeface="Wingdings" panose="05000000000000000000" pitchFamily="2" charset="2"/>
              <a:buChar char="Ø"/>
            </a:pPr>
            <a:r>
              <a:rPr lang="en-US" sz="4800" dirty="0">
                <a:solidFill>
                  <a:schemeClr val="bg1"/>
                </a:solidFill>
              </a:rPr>
              <a:t>  </a:t>
            </a:r>
            <a:r>
              <a:rPr lang="en-US" sz="4800" dirty="0">
                <a:solidFill>
                  <a:srgbClr val="FFFF00"/>
                </a:solidFill>
              </a:rPr>
              <a:t>7. Other (Explain) </a:t>
            </a:r>
          </a:p>
        </p:txBody>
      </p:sp>
      <p:cxnSp>
        <p:nvCxnSpPr>
          <p:cNvPr id="4" name="Straight Connector 3"/>
          <p:cNvCxnSpPr/>
          <p:nvPr/>
        </p:nvCxnSpPr>
        <p:spPr>
          <a:xfrm>
            <a:off x="204998" y="994332"/>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5740398" y="1996721"/>
            <a:ext cx="778935" cy="308052"/>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5740398" y="2267638"/>
            <a:ext cx="1143002" cy="374877"/>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5702300" y="2579513"/>
            <a:ext cx="1308100" cy="339892"/>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07214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135.xml><?xml version="1.0" encoding="utf-8"?>
<p:sld xmlns:a="http://schemas.openxmlformats.org/drawingml/2006/main" xmlns:r="http://schemas.openxmlformats.org/officeDocument/2006/relationships" xmlns:p="http://schemas.openxmlformats.org/presentationml/2006/main">
  <p:cSld>
    <p:bg>
      <p:bgPr>
        <a:gradFill flip="none" rotWithShape="1">
          <a:gsLst>
            <a:gs pos="97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2909094" y="1438655"/>
            <a:ext cx="6170612" cy="2337478"/>
          </a:xfrm>
          <a:prstGeom prst="rect">
            <a:avLst/>
          </a:prstGeom>
        </p:spPr>
      </p:pic>
      <p:sp>
        <p:nvSpPr>
          <p:cNvPr id="2" name="Title 1"/>
          <p:cNvSpPr>
            <a:spLocks noGrp="1"/>
          </p:cNvSpPr>
          <p:nvPr>
            <p:ph type="title"/>
          </p:nvPr>
        </p:nvSpPr>
        <p:spPr>
          <a:xfrm>
            <a:off x="838200" y="143429"/>
            <a:ext cx="10515600" cy="1004721"/>
          </a:xfrm>
        </p:spPr>
        <p:txBody>
          <a:bodyPr>
            <a:normAutofit/>
          </a:bodyPr>
          <a:lstStyle/>
          <a:p>
            <a:r>
              <a:rPr lang="en-US" sz="5400" dirty="0">
                <a:solidFill>
                  <a:schemeClr val="bg1"/>
                </a:solidFill>
              </a:rPr>
              <a:t>Section 8 - CODES</a:t>
            </a:r>
            <a:endParaRPr lang="en-US" sz="5400" dirty="0"/>
          </a:p>
        </p:txBody>
      </p:sp>
      <p:sp>
        <p:nvSpPr>
          <p:cNvPr id="3" name="Content Placeholder 2"/>
          <p:cNvSpPr>
            <a:spLocks noGrp="1"/>
          </p:cNvSpPr>
          <p:nvPr>
            <p:ph idx="1"/>
          </p:nvPr>
        </p:nvSpPr>
        <p:spPr>
          <a:xfrm>
            <a:off x="0" y="1557867"/>
            <a:ext cx="12192000" cy="5300133"/>
          </a:xfrm>
        </p:spPr>
        <p:txBody>
          <a:bodyPr>
            <a:normAutofit fontScale="92500" lnSpcReduction="20000"/>
          </a:bodyPr>
          <a:lstStyle/>
          <a:p>
            <a:endParaRPr lang="en-US" dirty="0"/>
          </a:p>
          <a:p>
            <a:endParaRPr lang="en-US" dirty="0"/>
          </a:p>
          <a:p>
            <a:endParaRPr lang="en-US" dirty="0"/>
          </a:p>
          <a:p>
            <a:endParaRPr lang="en-US" dirty="0"/>
          </a:p>
          <a:p>
            <a:endParaRPr lang="en-US" dirty="0"/>
          </a:p>
          <a:p>
            <a:endParaRPr lang="en-US" dirty="0"/>
          </a:p>
          <a:p>
            <a:pPr marL="0" indent="0">
              <a:buNone/>
            </a:pPr>
            <a:r>
              <a:rPr lang="en-US" sz="4800" dirty="0">
                <a:solidFill>
                  <a:schemeClr val="bg1"/>
                </a:solidFill>
              </a:rPr>
              <a:t>Pgs. 114 &amp; 115, item i., </a:t>
            </a:r>
            <a:r>
              <a:rPr lang="en-US" sz="4800" dirty="0">
                <a:solidFill>
                  <a:srgbClr val="FFFF00"/>
                </a:solidFill>
              </a:rPr>
              <a:t>BICYCLE LANE / FACILITY CODES: </a:t>
            </a:r>
            <a:r>
              <a:rPr lang="en-US" sz="4800" dirty="0">
                <a:solidFill>
                  <a:schemeClr val="bg1"/>
                </a:solidFill>
              </a:rPr>
              <a:t>New field with the following attribute values;  </a:t>
            </a:r>
            <a:r>
              <a:rPr lang="en-US" sz="4800" i="1" dirty="0">
                <a:solidFill>
                  <a:schemeClr val="bg1"/>
                </a:solidFill>
              </a:rPr>
              <a:t>(We also included if each lane of facility would be on or off the roadway.)</a:t>
            </a:r>
          </a:p>
          <a:p>
            <a:pPr defTabSz="182880">
              <a:buFont typeface="Wingdings" panose="05000000000000000000" pitchFamily="2" charset="2"/>
              <a:buChar char="Ø"/>
            </a:pPr>
            <a:r>
              <a:rPr lang="en-US" sz="4800" dirty="0">
                <a:solidFill>
                  <a:schemeClr val="bg1"/>
                </a:solidFill>
              </a:rPr>
              <a:t>  </a:t>
            </a:r>
            <a:r>
              <a:rPr lang="en-US" sz="4800" dirty="0">
                <a:solidFill>
                  <a:srgbClr val="FFFF00"/>
                </a:solidFill>
              </a:rPr>
              <a:t>1. Signed Route (No Pavement Marking)</a:t>
            </a:r>
          </a:p>
        </p:txBody>
      </p:sp>
      <p:cxnSp>
        <p:nvCxnSpPr>
          <p:cNvPr id="4" name="Straight Connector 3"/>
          <p:cNvCxnSpPr/>
          <p:nvPr/>
        </p:nvCxnSpPr>
        <p:spPr>
          <a:xfrm>
            <a:off x="204998" y="994332"/>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3107267" y="1999053"/>
            <a:ext cx="2777067" cy="362552"/>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54938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6.xml><?xml version="1.0" encoding="utf-8"?>
<p:sld xmlns:a="http://schemas.openxmlformats.org/drawingml/2006/main" xmlns:r="http://schemas.openxmlformats.org/officeDocument/2006/relationships" xmlns:p="http://schemas.openxmlformats.org/presentationml/2006/main">
  <p:cSld>
    <p:bg>
      <p:bgPr>
        <a:gradFill flip="none" rotWithShape="1">
          <a:gsLst>
            <a:gs pos="96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2909094" y="1438655"/>
            <a:ext cx="6170612" cy="2337478"/>
          </a:xfrm>
          <a:prstGeom prst="rect">
            <a:avLst/>
          </a:prstGeom>
        </p:spPr>
      </p:pic>
      <p:sp>
        <p:nvSpPr>
          <p:cNvPr id="2" name="Title 1"/>
          <p:cNvSpPr>
            <a:spLocks noGrp="1"/>
          </p:cNvSpPr>
          <p:nvPr>
            <p:ph type="title"/>
          </p:nvPr>
        </p:nvSpPr>
        <p:spPr>
          <a:xfrm>
            <a:off x="838200" y="143429"/>
            <a:ext cx="10515600" cy="1004721"/>
          </a:xfrm>
        </p:spPr>
        <p:txBody>
          <a:bodyPr>
            <a:normAutofit/>
          </a:bodyPr>
          <a:lstStyle/>
          <a:p>
            <a:r>
              <a:rPr lang="en-US" sz="5400" dirty="0">
                <a:solidFill>
                  <a:schemeClr val="bg1"/>
                </a:solidFill>
              </a:rPr>
              <a:t>Section 8 - CODES</a:t>
            </a:r>
            <a:endParaRPr lang="en-US" sz="5400" dirty="0"/>
          </a:p>
        </p:txBody>
      </p:sp>
      <p:sp>
        <p:nvSpPr>
          <p:cNvPr id="3" name="Content Placeholder 2"/>
          <p:cNvSpPr>
            <a:spLocks noGrp="1"/>
          </p:cNvSpPr>
          <p:nvPr>
            <p:ph idx="1"/>
          </p:nvPr>
        </p:nvSpPr>
        <p:spPr>
          <a:xfrm>
            <a:off x="0" y="1524000"/>
            <a:ext cx="12192000" cy="5333999"/>
          </a:xfrm>
        </p:spPr>
        <p:txBody>
          <a:bodyPr>
            <a:normAutofit fontScale="92500" lnSpcReduction="10000"/>
          </a:bodyPr>
          <a:lstStyle/>
          <a:p>
            <a:endParaRPr lang="en-US" dirty="0"/>
          </a:p>
          <a:p>
            <a:endParaRPr lang="en-US" dirty="0"/>
          </a:p>
          <a:p>
            <a:endParaRPr lang="en-US" dirty="0"/>
          </a:p>
          <a:p>
            <a:endParaRPr lang="en-US" dirty="0"/>
          </a:p>
          <a:p>
            <a:endParaRPr lang="en-US" dirty="0"/>
          </a:p>
          <a:p>
            <a:pPr>
              <a:buFont typeface="Wingdings" panose="05000000000000000000" pitchFamily="2" charset="2"/>
              <a:buChar char="Ø"/>
            </a:pPr>
            <a:r>
              <a:rPr lang="en-US" sz="4800" dirty="0">
                <a:solidFill>
                  <a:schemeClr val="bg1"/>
                </a:solidFill>
              </a:rPr>
              <a:t>  </a:t>
            </a:r>
            <a:r>
              <a:rPr lang="en-US" sz="4800" dirty="0">
                <a:solidFill>
                  <a:srgbClr val="FFFF00"/>
                </a:solidFill>
              </a:rPr>
              <a:t>2. Shared Lane Markings</a:t>
            </a:r>
          </a:p>
          <a:p>
            <a:pPr>
              <a:buFont typeface="Wingdings" panose="05000000000000000000" pitchFamily="2" charset="2"/>
              <a:buChar char="Ø"/>
            </a:pPr>
            <a:r>
              <a:rPr lang="en-US" sz="4800" dirty="0">
                <a:solidFill>
                  <a:schemeClr val="bg1"/>
                </a:solidFill>
              </a:rPr>
              <a:t>  </a:t>
            </a:r>
            <a:r>
              <a:rPr lang="en-US" sz="4800" dirty="0">
                <a:solidFill>
                  <a:srgbClr val="FFFF00"/>
                </a:solidFill>
              </a:rPr>
              <a:t>3. On-Street Bike Lanes</a:t>
            </a:r>
          </a:p>
          <a:p>
            <a:pPr>
              <a:buFont typeface="Wingdings" panose="05000000000000000000" pitchFamily="2" charset="2"/>
              <a:buChar char="Ø"/>
            </a:pPr>
            <a:r>
              <a:rPr lang="en-US" sz="4800" dirty="0">
                <a:solidFill>
                  <a:schemeClr val="bg1"/>
                </a:solidFill>
              </a:rPr>
              <a:t>  </a:t>
            </a:r>
            <a:r>
              <a:rPr lang="en-US" sz="4800" dirty="0">
                <a:solidFill>
                  <a:srgbClr val="FFFF00"/>
                </a:solidFill>
              </a:rPr>
              <a:t>4. On-Street Buffered Bike Lanes </a:t>
            </a:r>
            <a:r>
              <a:rPr lang="en-US" sz="4800" dirty="0">
                <a:solidFill>
                  <a:schemeClr val="bg1"/>
                </a:solidFill>
              </a:rPr>
              <a:t>(Correction to      	   Preparation Manual.  First Sentence should be 	  	  “Off roadway” versus “On roadway”.)  </a:t>
            </a:r>
            <a:endParaRPr lang="en-US" sz="4800" dirty="0">
              <a:solidFill>
                <a:srgbClr val="FFFF00"/>
              </a:solidFill>
            </a:endParaRPr>
          </a:p>
          <a:p>
            <a:pPr marL="0" indent="0">
              <a:buNone/>
            </a:pPr>
            <a:endParaRPr lang="en-US" sz="4800" dirty="0">
              <a:solidFill>
                <a:schemeClr val="bg1"/>
              </a:solidFill>
            </a:endParaRPr>
          </a:p>
        </p:txBody>
      </p:sp>
      <p:cxnSp>
        <p:nvCxnSpPr>
          <p:cNvPr id="4" name="Straight Connector 3"/>
          <p:cNvCxnSpPr/>
          <p:nvPr/>
        </p:nvCxnSpPr>
        <p:spPr>
          <a:xfrm>
            <a:off x="204998" y="994332"/>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3039534" y="2258638"/>
            <a:ext cx="1845734" cy="362552"/>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3039534" y="2621190"/>
            <a:ext cx="1845734" cy="270095"/>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3115734" y="2911695"/>
            <a:ext cx="2243666" cy="362552"/>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82920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Lst>
  </p:timing>
</p:sld>
</file>

<file path=ppt/slides/slide137.xml><?xml version="1.0" encoding="utf-8"?>
<p:sld xmlns:a="http://schemas.openxmlformats.org/drawingml/2006/main" xmlns:r="http://schemas.openxmlformats.org/officeDocument/2006/relationships" xmlns:p="http://schemas.openxmlformats.org/presentationml/2006/main">
  <p:cSld>
    <p:bg>
      <p:bgPr>
        <a:gradFill flip="none" rotWithShape="1">
          <a:gsLst>
            <a:gs pos="93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2909094" y="1438655"/>
            <a:ext cx="6170612" cy="2337478"/>
          </a:xfrm>
          <a:prstGeom prst="rect">
            <a:avLst/>
          </a:prstGeom>
        </p:spPr>
      </p:pic>
      <p:sp>
        <p:nvSpPr>
          <p:cNvPr id="2" name="Title 1"/>
          <p:cNvSpPr>
            <a:spLocks noGrp="1"/>
          </p:cNvSpPr>
          <p:nvPr>
            <p:ph type="title"/>
          </p:nvPr>
        </p:nvSpPr>
        <p:spPr>
          <a:xfrm>
            <a:off x="838200" y="143429"/>
            <a:ext cx="10515600" cy="1004721"/>
          </a:xfrm>
        </p:spPr>
        <p:txBody>
          <a:bodyPr>
            <a:normAutofit/>
          </a:bodyPr>
          <a:lstStyle/>
          <a:p>
            <a:r>
              <a:rPr lang="en-US" sz="5400" dirty="0">
                <a:solidFill>
                  <a:schemeClr val="bg1"/>
                </a:solidFill>
              </a:rPr>
              <a:t>Section 8 - CODES</a:t>
            </a:r>
            <a:endParaRPr lang="en-US" sz="5400" dirty="0"/>
          </a:p>
        </p:txBody>
      </p:sp>
      <p:sp>
        <p:nvSpPr>
          <p:cNvPr id="3" name="Content Placeholder 2"/>
          <p:cNvSpPr>
            <a:spLocks noGrp="1"/>
          </p:cNvSpPr>
          <p:nvPr>
            <p:ph idx="1"/>
          </p:nvPr>
        </p:nvSpPr>
        <p:spPr>
          <a:xfrm>
            <a:off x="0" y="1524000"/>
            <a:ext cx="12192000" cy="5333999"/>
          </a:xfrm>
        </p:spPr>
        <p:txBody>
          <a:bodyPr>
            <a:normAutofit/>
          </a:bodyPr>
          <a:lstStyle/>
          <a:p>
            <a:endParaRPr lang="en-US" dirty="0"/>
          </a:p>
          <a:p>
            <a:endParaRPr lang="en-US" dirty="0"/>
          </a:p>
          <a:p>
            <a:endParaRPr lang="en-US" dirty="0"/>
          </a:p>
          <a:p>
            <a:endParaRPr lang="en-US" dirty="0"/>
          </a:p>
          <a:p>
            <a:endParaRPr lang="en-US" dirty="0"/>
          </a:p>
          <a:p>
            <a:pPr>
              <a:buFont typeface="Wingdings" panose="05000000000000000000" pitchFamily="2" charset="2"/>
              <a:buChar char="Ø"/>
            </a:pPr>
            <a:r>
              <a:rPr lang="en-US" sz="4800" dirty="0">
                <a:solidFill>
                  <a:schemeClr val="bg1"/>
                </a:solidFill>
              </a:rPr>
              <a:t>  </a:t>
            </a:r>
            <a:r>
              <a:rPr lang="en-US" sz="4800" dirty="0">
                <a:solidFill>
                  <a:srgbClr val="FFFF00"/>
                </a:solidFill>
              </a:rPr>
              <a:t>5. Separated Bike Lanes</a:t>
            </a:r>
          </a:p>
          <a:p>
            <a:pPr>
              <a:buFont typeface="Wingdings" panose="05000000000000000000" pitchFamily="2" charset="2"/>
              <a:buChar char="Ø"/>
            </a:pPr>
            <a:r>
              <a:rPr lang="en-US" sz="4800" dirty="0">
                <a:solidFill>
                  <a:schemeClr val="bg1"/>
                </a:solidFill>
              </a:rPr>
              <a:t>  </a:t>
            </a:r>
            <a:r>
              <a:rPr lang="en-US" sz="4800" dirty="0">
                <a:solidFill>
                  <a:srgbClr val="FFFF00"/>
                </a:solidFill>
              </a:rPr>
              <a:t>6. Off-street Trails/Sidepaths</a:t>
            </a:r>
          </a:p>
          <a:p>
            <a:pPr>
              <a:buFont typeface="Wingdings" panose="05000000000000000000" pitchFamily="2" charset="2"/>
              <a:buChar char="Ø"/>
            </a:pPr>
            <a:r>
              <a:rPr lang="en-US" sz="4800" dirty="0">
                <a:solidFill>
                  <a:schemeClr val="bg1"/>
                </a:solidFill>
              </a:rPr>
              <a:t>  </a:t>
            </a:r>
            <a:r>
              <a:rPr lang="en-US" sz="4800" dirty="0">
                <a:solidFill>
                  <a:srgbClr val="FFFF00"/>
                </a:solidFill>
              </a:rPr>
              <a:t>7. Other (Explain)</a:t>
            </a:r>
          </a:p>
        </p:txBody>
      </p:sp>
      <p:cxnSp>
        <p:nvCxnSpPr>
          <p:cNvPr id="4" name="Straight Connector 3"/>
          <p:cNvCxnSpPr/>
          <p:nvPr/>
        </p:nvCxnSpPr>
        <p:spPr>
          <a:xfrm>
            <a:off x="204998" y="994332"/>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3115734" y="3242510"/>
            <a:ext cx="1769534" cy="322242"/>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6324601" y="1999053"/>
            <a:ext cx="2091266" cy="346214"/>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6324601" y="2345266"/>
            <a:ext cx="1338942" cy="290505"/>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89987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1" animBg="1"/>
      <p:bldP spid="9" grpId="1" animBg="1"/>
      <p:bldP spid="10" grpId="1" animBg="1"/>
    </p:bldLst>
  </p:timing>
</p:sld>
</file>

<file path=ppt/slides/slide138.xml><?xml version="1.0" encoding="utf-8"?>
<p:sld xmlns:a="http://schemas.openxmlformats.org/drawingml/2006/main" xmlns:r="http://schemas.openxmlformats.org/officeDocument/2006/relationships" xmlns:p="http://schemas.openxmlformats.org/presentationml/2006/main">
  <p:cSld>
    <p:bg>
      <p:bgPr>
        <a:gradFill flip="none" rotWithShape="1">
          <a:gsLst>
            <a:gs pos="80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2909094" y="1438655"/>
            <a:ext cx="6170612" cy="2337478"/>
          </a:xfrm>
          <a:prstGeom prst="rect">
            <a:avLst/>
          </a:prstGeom>
        </p:spPr>
      </p:pic>
      <p:sp>
        <p:nvSpPr>
          <p:cNvPr id="2" name="Title 1"/>
          <p:cNvSpPr>
            <a:spLocks noGrp="1"/>
          </p:cNvSpPr>
          <p:nvPr>
            <p:ph type="title"/>
          </p:nvPr>
        </p:nvSpPr>
        <p:spPr>
          <a:xfrm>
            <a:off x="838200" y="143429"/>
            <a:ext cx="10515600" cy="1004721"/>
          </a:xfrm>
        </p:spPr>
        <p:txBody>
          <a:bodyPr>
            <a:normAutofit/>
          </a:bodyPr>
          <a:lstStyle/>
          <a:p>
            <a:r>
              <a:rPr lang="en-US" sz="5400" dirty="0">
                <a:solidFill>
                  <a:schemeClr val="bg1"/>
                </a:solidFill>
              </a:rPr>
              <a:t>Section 8 - CODES</a:t>
            </a:r>
            <a:endParaRPr lang="en-US" sz="5400" dirty="0"/>
          </a:p>
        </p:txBody>
      </p:sp>
      <p:sp>
        <p:nvSpPr>
          <p:cNvPr id="3" name="Content Placeholder 2"/>
          <p:cNvSpPr>
            <a:spLocks noGrp="1"/>
          </p:cNvSpPr>
          <p:nvPr>
            <p:ph idx="1"/>
          </p:nvPr>
        </p:nvSpPr>
        <p:spPr>
          <a:xfrm>
            <a:off x="0" y="1524000"/>
            <a:ext cx="12192000" cy="5333999"/>
          </a:xfrm>
        </p:spPr>
        <p:txBody>
          <a:bodyPr>
            <a:normAutofit/>
          </a:bodyPr>
          <a:lstStyle/>
          <a:p>
            <a:endParaRPr lang="en-US" dirty="0"/>
          </a:p>
          <a:p>
            <a:endParaRPr lang="en-US" dirty="0"/>
          </a:p>
          <a:p>
            <a:endParaRPr lang="en-US" dirty="0"/>
          </a:p>
          <a:p>
            <a:endParaRPr lang="en-US" dirty="0"/>
          </a:p>
          <a:p>
            <a:endParaRPr lang="en-US" dirty="0"/>
          </a:p>
          <a:p>
            <a:pPr>
              <a:buFont typeface="Wingdings" panose="05000000000000000000" pitchFamily="2" charset="2"/>
              <a:buChar char="Ø"/>
            </a:pPr>
            <a:r>
              <a:rPr lang="en-US" sz="4800" dirty="0">
                <a:solidFill>
                  <a:schemeClr val="bg1"/>
                </a:solidFill>
              </a:rPr>
              <a:t>  </a:t>
            </a:r>
            <a:r>
              <a:rPr lang="en-US" sz="4800" dirty="0">
                <a:solidFill>
                  <a:srgbClr val="FFFF00"/>
                </a:solidFill>
              </a:rPr>
              <a:t>U. Unknown</a:t>
            </a:r>
          </a:p>
          <a:p>
            <a:pPr>
              <a:buFont typeface="Wingdings" panose="05000000000000000000" pitchFamily="2" charset="2"/>
              <a:buChar char="Ø"/>
            </a:pPr>
            <a:r>
              <a:rPr lang="en-US" sz="4800" dirty="0">
                <a:solidFill>
                  <a:schemeClr val="bg1"/>
                </a:solidFill>
              </a:rPr>
              <a:t>  </a:t>
            </a:r>
            <a:r>
              <a:rPr lang="en-US" sz="4800" dirty="0">
                <a:solidFill>
                  <a:srgbClr val="FFFF00"/>
                </a:solidFill>
              </a:rPr>
              <a:t>N. Not Applicable</a:t>
            </a:r>
          </a:p>
        </p:txBody>
      </p:sp>
      <p:cxnSp>
        <p:nvCxnSpPr>
          <p:cNvPr id="4" name="Straight Connector 3"/>
          <p:cNvCxnSpPr/>
          <p:nvPr/>
        </p:nvCxnSpPr>
        <p:spPr>
          <a:xfrm>
            <a:off x="204998" y="994332"/>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6324601" y="2897730"/>
            <a:ext cx="1244599" cy="322242"/>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6324601" y="2624942"/>
            <a:ext cx="965199" cy="304525"/>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24543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1" animBg="1"/>
      <p:bldP spid="10" grpId="1" animBg="1"/>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3429"/>
            <a:ext cx="10515600" cy="1004721"/>
          </a:xfrm>
        </p:spPr>
        <p:txBody>
          <a:bodyPr>
            <a:normAutofit/>
          </a:bodyPr>
          <a:lstStyle/>
          <a:p>
            <a:r>
              <a:rPr lang="en-US" sz="5400" dirty="0">
                <a:solidFill>
                  <a:schemeClr val="bg1"/>
                </a:solidFill>
              </a:rPr>
              <a:t>Section 8 - CODES</a:t>
            </a:r>
            <a:endParaRPr lang="en-US" sz="5400" dirty="0"/>
          </a:p>
        </p:txBody>
      </p:sp>
      <p:sp>
        <p:nvSpPr>
          <p:cNvPr id="3" name="Content Placeholder 2"/>
          <p:cNvSpPr>
            <a:spLocks noGrp="1"/>
          </p:cNvSpPr>
          <p:nvPr>
            <p:ph idx="1"/>
          </p:nvPr>
        </p:nvSpPr>
        <p:spPr>
          <a:xfrm>
            <a:off x="0" y="1270000"/>
            <a:ext cx="12192000" cy="5587999"/>
          </a:xfrm>
        </p:spPr>
        <p:txBody>
          <a:bodyPr>
            <a:normAutofit/>
          </a:bodyPr>
          <a:lstStyle/>
          <a:p>
            <a:pPr>
              <a:buFont typeface="Wingdings" panose="05000000000000000000" pitchFamily="2" charset="2"/>
              <a:buChar char="Ø"/>
            </a:pPr>
            <a:r>
              <a:rPr lang="en-US" sz="4800" dirty="0">
                <a:solidFill>
                  <a:schemeClr val="bg1"/>
                </a:solidFill>
              </a:rPr>
              <a:t>  </a:t>
            </a:r>
            <a:r>
              <a:rPr lang="en-US" sz="4400" dirty="0">
                <a:solidFill>
                  <a:schemeClr val="bg1"/>
                </a:solidFill>
              </a:rPr>
              <a:t>Use the illustration on page 115 as a guide.</a:t>
            </a:r>
          </a:p>
          <a:p>
            <a:pPr>
              <a:buFont typeface="Wingdings" panose="05000000000000000000" pitchFamily="2" charset="2"/>
              <a:buChar char="Ø"/>
            </a:pPr>
            <a:endParaRPr lang="en-US" sz="4400" dirty="0">
              <a:solidFill>
                <a:schemeClr val="bg1"/>
              </a:solidFill>
            </a:endParaRPr>
          </a:p>
          <a:p>
            <a:pPr marL="0" indent="0">
              <a:buNone/>
            </a:pPr>
            <a:endParaRPr lang="en-US" sz="4800" dirty="0">
              <a:solidFill>
                <a:srgbClr val="FFFF00"/>
              </a:solidFill>
            </a:endParaRPr>
          </a:p>
        </p:txBody>
      </p:sp>
      <p:cxnSp>
        <p:nvCxnSpPr>
          <p:cNvPr id="4" name="Straight Connector 3"/>
          <p:cNvCxnSpPr/>
          <p:nvPr/>
        </p:nvCxnSpPr>
        <p:spPr>
          <a:xfrm>
            <a:off x="204998" y="994332"/>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a:blip r:embed="rId2"/>
          <a:stretch>
            <a:fillRect/>
          </a:stretch>
        </p:blipFill>
        <p:spPr>
          <a:xfrm>
            <a:off x="3659367" y="1999053"/>
            <a:ext cx="4146899" cy="4858946"/>
          </a:xfrm>
          <a:prstGeom prst="rect">
            <a:avLst/>
          </a:prstGeom>
        </p:spPr>
      </p:pic>
    </p:spTree>
    <p:extLst>
      <p:ext uri="{BB962C8B-B14F-4D97-AF65-F5344CB8AC3E}">
        <p14:creationId xmlns:p14="http://schemas.microsoft.com/office/powerpoint/2010/main" val="135889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0.xml><?xml version="1.0" encoding="utf-8"?>
<p:sld xmlns:a="http://schemas.openxmlformats.org/drawingml/2006/main" xmlns:r="http://schemas.openxmlformats.org/officeDocument/2006/relationships" xmlns:p="http://schemas.openxmlformats.org/presentationml/2006/main">
  <p:cSld>
    <p:bg>
      <p:bgPr>
        <a:gradFill flip="none" rotWithShape="1">
          <a:gsLst>
            <a:gs pos="96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43429"/>
            <a:ext cx="10515600" cy="1004721"/>
          </a:xfrm>
        </p:spPr>
        <p:txBody>
          <a:bodyPr>
            <a:normAutofit/>
          </a:bodyPr>
          <a:lstStyle/>
          <a:p>
            <a:r>
              <a:rPr lang="en-US" sz="5400" dirty="0">
                <a:solidFill>
                  <a:schemeClr val="bg1"/>
                </a:solidFill>
              </a:rPr>
              <a:t>Section 8 - CODES</a:t>
            </a:r>
            <a:endParaRPr lang="en-US" sz="5400" dirty="0"/>
          </a:p>
        </p:txBody>
      </p:sp>
      <p:sp>
        <p:nvSpPr>
          <p:cNvPr id="3" name="Content Placeholder 2"/>
          <p:cNvSpPr>
            <a:spLocks noGrp="1"/>
          </p:cNvSpPr>
          <p:nvPr>
            <p:ph idx="1"/>
          </p:nvPr>
        </p:nvSpPr>
        <p:spPr>
          <a:xfrm>
            <a:off x="0" y="1557867"/>
            <a:ext cx="12192000" cy="5300133"/>
          </a:xfrm>
        </p:spPr>
        <p:txBody>
          <a:bodyPr>
            <a:normAutofit fontScale="92500" lnSpcReduction="20000"/>
          </a:bodyPr>
          <a:lstStyle/>
          <a:p>
            <a:endParaRPr lang="en-US" dirty="0"/>
          </a:p>
          <a:p>
            <a:endParaRPr lang="en-US" dirty="0"/>
          </a:p>
          <a:p>
            <a:endParaRPr lang="en-US" dirty="0"/>
          </a:p>
          <a:p>
            <a:endParaRPr lang="en-US" dirty="0"/>
          </a:p>
          <a:p>
            <a:endParaRPr lang="en-US" dirty="0"/>
          </a:p>
          <a:p>
            <a:endParaRPr lang="en-US" dirty="0"/>
          </a:p>
          <a:p>
            <a:pPr marL="0" indent="0">
              <a:buNone/>
            </a:pPr>
            <a:r>
              <a:rPr lang="en-US" sz="4800" dirty="0">
                <a:solidFill>
                  <a:schemeClr val="bg1"/>
                </a:solidFill>
              </a:rPr>
              <a:t>Pgs. 116 &amp; 117, item n., </a:t>
            </a:r>
            <a:r>
              <a:rPr lang="en-US" sz="4800" dirty="0">
                <a:solidFill>
                  <a:srgbClr val="FFFF00"/>
                </a:solidFill>
              </a:rPr>
              <a:t>ENDORSEMENT CODES:</a:t>
            </a:r>
          </a:p>
          <a:p>
            <a:pPr marL="0" indent="0">
              <a:buNone/>
            </a:pPr>
            <a:r>
              <a:rPr lang="en-US" sz="4800" dirty="0">
                <a:solidFill>
                  <a:schemeClr val="bg1"/>
                </a:solidFill>
              </a:rPr>
              <a:t>(</a:t>
            </a:r>
            <a:r>
              <a:rPr lang="en-US" sz="4800" i="1" dirty="0">
                <a:solidFill>
                  <a:schemeClr val="bg1"/>
                </a:solidFill>
              </a:rPr>
              <a:t>Reminder, more than two endorsement codes may appear on a driver’s license.  Use the codes that apply to the type of vehicle the driver was operating that was involved in the crash</a:t>
            </a:r>
            <a:r>
              <a:rPr lang="en-US" sz="4800" dirty="0">
                <a:solidFill>
                  <a:schemeClr val="bg1"/>
                </a:solidFill>
              </a:rPr>
              <a:t>.) </a:t>
            </a:r>
          </a:p>
        </p:txBody>
      </p:sp>
      <p:cxnSp>
        <p:nvCxnSpPr>
          <p:cNvPr id="4" name="Straight Connector 3"/>
          <p:cNvCxnSpPr/>
          <p:nvPr/>
        </p:nvCxnSpPr>
        <p:spPr>
          <a:xfrm>
            <a:off x="204998" y="994332"/>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rotWithShape="1">
          <a:blip r:embed="rId2"/>
          <a:srcRect t="5843" b="-6773"/>
          <a:stretch/>
        </p:blipFill>
        <p:spPr>
          <a:xfrm>
            <a:off x="93132" y="1869511"/>
            <a:ext cx="11893869" cy="1970969"/>
          </a:xfrm>
          <a:prstGeom prst="rect">
            <a:avLst/>
          </a:prstGeom>
        </p:spPr>
      </p:pic>
    </p:spTree>
    <p:extLst>
      <p:ext uri="{BB962C8B-B14F-4D97-AF65-F5344CB8AC3E}">
        <p14:creationId xmlns:p14="http://schemas.microsoft.com/office/powerpoint/2010/main" val="125877270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solidFill>
                  <a:schemeClr val="bg1"/>
                </a:solidFill>
              </a:rPr>
              <a:t>Section 8 - Codes</a:t>
            </a:r>
          </a:p>
        </p:txBody>
      </p:sp>
      <p:sp>
        <p:nvSpPr>
          <p:cNvPr id="3" name="Content Placeholder 2"/>
          <p:cNvSpPr>
            <a:spLocks noGrp="1"/>
          </p:cNvSpPr>
          <p:nvPr>
            <p:ph idx="1"/>
          </p:nvPr>
        </p:nvSpPr>
        <p:spPr>
          <a:xfrm>
            <a:off x="0" y="1600200"/>
            <a:ext cx="12192000" cy="5257799"/>
          </a:xfrm>
        </p:spPr>
        <p:txBody>
          <a:bodyPr>
            <a:normAutofit fontScale="92500"/>
          </a:bodyPr>
          <a:lstStyle/>
          <a:p>
            <a:endParaRPr lang="en-US" dirty="0"/>
          </a:p>
          <a:p>
            <a:endParaRPr lang="en-US" dirty="0"/>
          </a:p>
          <a:p>
            <a:endParaRPr lang="en-US" dirty="0"/>
          </a:p>
          <a:p>
            <a:endParaRPr lang="en-US" dirty="0"/>
          </a:p>
          <a:p>
            <a:pPr marL="0" indent="0">
              <a:buNone/>
            </a:pPr>
            <a:r>
              <a:rPr lang="en-US" sz="4300" dirty="0">
                <a:solidFill>
                  <a:schemeClr val="bg1"/>
                </a:solidFill>
              </a:rPr>
              <a:t>Pg. 117, item o., </a:t>
            </a:r>
            <a:r>
              <a:rPr lang="en-US" sz="4300" dirty="0">
                <a:solidFill>
                  <a:srgbClr val="FFFF00"/>
                </a:solidFill>
              </a:rPr>
              <a:t>VEHILCE TYPE CODES</a:t>
            </a:r>
            <a:r>
              <a:rPr lang="en-US" sz="4300" dirty="0">
                <a:solidFill>
                  <a:schemeClr val="bg1"/>
                </a:solidFill>
              </a:rPr>
              <a:t>: We removed the following since they will be recorded in Sections 3 and 5: </a:t>
            </a:r>
          </a:p>
          <a:p>
            <a:pPr>
              <a:buFont typeface="Wingdings" panose="05000000000000000000" pitchFamily="2" charset="2"/>
              <a:buChar char="Ø"/>
            </a:pPr>
            <a:r>
              <a:rPr lang="en-US" sz="4300" dirty="0">
                <a:solidFill>
                  <a:schemeClr val="bg1"/>
                </a:solidFill>
              </a:rPr>
              <a:t>  4. </a:t>
            </a:r>
            <a:r>
              <a:rPr lang="en-US" sz="4300" dirty="0">
                <a:solidFill>
                  <a:srgbClr val="FFFF00"/>
                </a:solidFill>
              </a:rPr>
              <a:t>Pedalcycle</a:t>
            </a:r>
          </a:p>
          <a:p>
            <a:pPr defTabSz="182880">
              <a:buFont typeface="Wingdings" panose="05000000000000000000" pitchFamily="2" charset="2"/>
              <a:buChar char="Ø"/>
            </a:pPr>
            <a:r>
              <a:rPr lang="en-US" sz="4300" dirty="0">
                <a:solidFill>
                  <a:schemeClr val="bg1"/>
                </a:solidFill>
              </a:rPr>
              <a:t>  5. </a:t>
            </a:r>
            <a:r>
              <a:rPr lang="en-US" sz="4300" dirty="0">
                <a:solidFill>
                  <a:srgbClr val="FFFF00"/>
                </a:solidFill>
              </a:rPr>
              <a:t>Animal Drawn Vehicle / Animal Ridden for Transport 	       Purposes </a:t>
            </a:r>
          </a:p>
          <a:p>
            <a:endParaRPr lang="en-US" dirty="0"/>
          </a:p>
          <a:p>
            <a:endParaRPr lang="en-US" dirty="0"/>
          </a:p>
          <a:p>
            <a:endParaRPr lang="en-US" dirty="0"/>
          </a:p>
        </p:txBody>
      </p:sp>
      <p:cxnSp>
        <p:nvCxnSpPr>
          <p:cNvPr id="6" name="Straight Connector 5"/>
          <p:cNvCxnSpPr/>
          <p:nvPr/>
        </p:nvCxnSpPr>
        <p:spPr>
          <a:xfrm>
            <a:off x="175365" y="1328307"/>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3"/>
          <a:stretch>
            <a:fillRect/>
          </a:stretch>
        </p:blipFill>
        <p:spPr>
          <a:xfrm>
            <a:off x="838201" y="1690688"/>
            <a:ext cx="9485564" cy="1529590"/>
          </a:xfrm>
          <a:prstGeom prst="rect">
            <a:avLst/>
          </a:prstGeom>
        </p:spPr>
      </p:pic>
    </p:spTree>
    <p:extLst>
      <p:ext uri="{BB962C8B-B14F-4D97-AF65-F5344CB8AC3E}">
        <p14:creationId xmlns:p14="http://schemas.microsoft.com/office/powerpoint/2010/main" val="1533343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2.xml><?xml version="1.0" encoding="utf-8"?>
<p:sld xmlns:a="http://schemas.openxmlformats.org/drawingml/2006/main" xmlns:r="http://schemas.openxmlformats.org/officeDocument/2006/relationships" xmlns:p="http://schemas.openxmlformats.org/presentationml/2006/main">
  <p:cSld>
    <p:bg>
      <p:bgPr>
        <a:gradFill flip="none" rotWithShape="1">
          <a:gsLst>
            <a:gs pos="96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43429"/>
            <a:ext cx="10515600" cy="1004721"/>
          </a:xfrm>
        </p:spPr>
        <p:txBody>
          <a:bodyPr>
            <a:normAutofit/>
          </a:bodyPr>
          <a:lstStyle/>
          <a:p>
            <a:r>
              <a:rPr lang="en-US" sz="5400" dirty="0">
                <a:solidFill>
                  <a:schemeClr val="bg1"/>
                </a:solidFill>
              </a:rPr>
              <a:t>Section 8 - CODES</a:t>
            </a:r>
            <a:endParaRPr lang="en-US" sz="5400" dirty="0"/>
          </a:p>
        </p:txBody>
      </p:sp>
      <p:sp>
        <p:nvSpPr>
          <p:cNvPr id="3" name="Content Placeholder 2"/>
          <p:cNvSpPr>
            <a:spLocks noGrp="1"/>
          </p:cNvSpPr>
          <p:nvPr>
            <p:ph idx="1"/>
          </p:nvPr>
        </p:nvSpPr>
        <p:spPr>
          <a:xfrm>
            <a:off x="0" y="1557867"/>
            <a:ext cx="12192000" cy="5300133"/>
          </a:xfrm>
        </p:spPr>
        <p:txBody>
          <a:bodyPr>
            <a:normAutofit lnSpcReduction="10000"/>
          </a:bodyPr>
          <a:lstStyle/>
          <a:p>
            <a:endParaRPr lang="en-US" dirty="0"/>
          </a:p>
          <a:p>
            <a:endParaRPr lang="en-US" dirty="0"/>
          </a:p>
          <a:p>
            <a:endParaRPr lang="en-US" dirty="0"/>
          </a:p>
          <a:p>
            <a:endParaRPr lang="en-US" dirty="0"/>
          </a:p>
          <a:p>
            <a:endParaRPr lang="en-US" dirty="0"/>
          </a:p>
          <a:p>
            <a:endParaRPr lang="en-US" dirty="0"/>
          </a:p>
          <a:p>
            <a:pPr marL="0" indent="0">
              <a:buNone/>
            </a:pPr>
            <a:r>
              <a:rPr lang="en-US" sz="4800" dirty="0">
                <a:solidFill>
                  <a:schemeClr val="bg1"/>
                </a:solidFill>
              </a:rPr>
              <a:t>Pgs. 119 - 123, item q., </a:t>
            </a:r>
            <a:r>
              <a:rPr lang="en-US" sz="4800" dirty="0">
                <a:solidFill>
                  <a:srgbClr val="FFFF00"/>
                </a:solidFill>
              </a:rPr>
              <a:t>VEHICLE ACTION / SEQUENCE OF EVENTS:  </a:t>
            </a:r>
            <a:r>
              <a:rPr lang="en-US" sz="4800" dirty="0">
                <a:solidFill>
                  <a:schemeClr val="bg1"/>
                </a:solidFill>
              </a:rPr>
              <a:t>Changed and added some attribute values as well as modified some of the definitions.</a:t>
            </a:r>
            <a:endParaRPr lang="en-US" sz="4800" dirty="0">
              <a:solidFill>
                <a:srgbClr val="FFFF00"/>
              </a:solidFill>
            </a:endParaRPr>
          </a:p>
        </p:txBody>
      </p:sp>
      <p:cxnSp>
        <p:nvCxnSpPr>
          <p:cNvPr id="4" name="Straight Connector 3"/>
          <p:cNvCxnSpPr/>
          <p:nvPr/>
        </p:nvCxnSpPr>
        <p:spPr>
          <a:xfrm>
            <a:off x="204998" y="994332"/>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a:blip r:embed="rId2"/>
          <a:stretch>
            <a:fillRect/>
          </a:stretch>
        </p:blipFill>
        <p:spPr>
          <a:xfrm>
            <a:off x="0" y="1286927"/>
            <a:ext cx="12192000" cy="2921006"/>
          </a:xfrm>
          <a:prstGeom prst="rect">
            <a:avLst/>
          </a:prstGeom>
        </p:spPr>
      </p:pic>
    </p:spTree>
    <p:extLst>
      <p:ext uri="{BB962C8B-B14F-4D97-AF65-F5344CB8AC3E}">
        <p14:creationId xmlns:p14="http://schemas.microsoft.com/office/powerpoint/2010/main" val="3192350754"/>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0" y="1287766"/>
            <a:ext cx="12192000" cy="3233434"/>
          </a:xfrm>
          <a:prstGeom prst="rect">
            <a:avLst/>
          </a:prstGeom>
        </p:spPr>
      </p:pic>
      <p:sp>
        <p:nvSpPr>
          <p:cNvPr id="2" name="Title 1"/>
          <p:cNvSpPr>
            <a:spLocks noGrp="1"/>
          </p:cNvSpPr>
          <p:nvPr>
            <p:ph type="title"/>
          </p:nvPr>
        </p:nvSpPr>
        <p:spPr>
          <a:xfrm>
            <a:off x="838200" y="143429"/>
            <a:ext cx="10515600" cy="1004721"/>
          </a:xfrm>
        </p:spPr>
        <p:txBody>
          <a:bodyPr>
            <a:normAutofit/>
          </a:bodyPr>
          <a:lstStyle/>
          <a:p>
            <a:r>
              <a:rPr lang="en-US" sz="5400" dirty="0">
                <a:solidFill>
                  <a:schemeClr val="bg1"/>
                </a:solidFill>
              </a:rPr>
              <a:t>Section 8 - CODES</a:t>
            </a:r>
            <a:endParaRPr lang="en-US" sz="5400" dirty="0"/>
          </a:p>
        </p:txBody>
      </p:sp>
      <p:sp>
        <p:nvSpPr>
          <p:cNvPr id="3" name="Content Placeholder 2"/>
          <p:cNvSpPr>
            <a:spLocks noGrp="1"/>
          </p:cNvSpPr>
          <p:nvPr>
            <p:ph idx="1"/>
          </p:nvPr>
        </p:nvSpPr>
        <p:spPr>
          <a:xfrm>
            <a:off x="0" y="1557867"/>
            <a:ext cx="12192000" cy="5300133"/>
          </a:xfrm>
        </p:spPr>
        <p:txBody>
          <a:bodyPr>
            <a:normAutofit fontScale="92500" lnSpcReduction="10000"/>
          </a:bodyPr>
          <a:lstStyle/>
          <a:p>
            <a:endParaRPr lang="en-US" dirty="0"/>
          </a:p>
          <a:p>
            <a:endParaRPr lang="en-US" dirty="0"/>
          </a:p>
          <a:p>
            <a:endParaRPr lang="en-US" dirty="0"/>
          </a:p>
          <a:p>
            <a:endParaRPr lang="en-US" dirty="0"/>
          </a:p>
          <a:p>
            <a:endParaRPr lang="en-US" dirty="0"/>
          </a:p>
          <a:p>
            <a:endParaRPr lang="en-US" dirty="0"/>
          </a:p>
          <a:p>
            <a:pPr marL="0" indent="0">
              <a:buNone/>
            </a:pPr>
            <a:endParaRPr lang="en-US" sz="4800" dirty="0">
              <a:solidFill>
                <a:schemeClr val="bg1"/>
              </a:solidFill>
            </a:endParaRPr>
          </a:p>
          <a:p>
            <a:pPr>
              <a:buFont typeface="Wingdings" panose="05000000000000000000" pitchFamily="2" charset="2"/>
              <a:buChar char="Ø"/>
            </a:pPr>
            <a:r>
              <a:rPr lang="en-US" sz="4800" dirty="0">
                <a:solidFill>
                  <a:schemeClr val="bg1"/>
                </a:solidFill>
              </a:rPr>
              <a:t>  Pg. 119, </a:t>
            </a:r>
            <a:r>
              <a:rPr lang="en-US" sz="4800" dirty="0">
                <a:solidFill>
                  <a:srgbClr val="FFFF00"/>
                </a:solidFill>
              </a:rPr>
              <a:t>14. Changing / Merging Lanes</a:t>
            </a:r>
          </a:p>
          <a:p>
            <a:pPr>
              <a:buFont typeface="Wingdings" panose="05000000000000000000" pitchFamily="2" charset="2"/>
              <a:buChar char="Ø"/>
            </a:pPr>
            <a:r>
              <a:rPr lang="en-US" sz="4800" dirty="0">
                <a:solidFill>
                  <a:schemeClr val="bg1"/>
                </a:solidFill>
              </a:rPr>
              <a:t>  Pgs. 119 &amp; 120, </a:t>
            </a:r>
            <a:r>
              <a:rPr lang="en-US" sz="4800" dirty="0">
                <a:solidFill>
                  <a:srgbClr val="FFFF00"/>
                </a:solidFill>
              </a:rPr>
              <a:t>18. Cross Road </a:t>
            </a:r>
            <a:r>
              <a:rPr lang="en-US" sz="4800" dirty="0">
                <a:solidFill>
                  <a:schemeClr val="bg1"/>
                </a:solidFill>
              </a:rPr>
              <a:t>added third    </a:t>
            </a:r>
          </a:p>
          <a:p>
            <a:pPr marL="0" indent="0">
              <a:buNone/>
            </a:pPr>
            <a:r>
              <a:rPr lang="en-US" sz="4800" dirty="0">
                <a:solidFill>
                  <a:schemeClr val="bg1"/>
                </a:solidFill>
              </a:rPr>
              <a:t>     example under “Excludes”.</a:t>
            </a:r>
            <a:endParaRPr lang="en-US" sz="4800" dirty="0">
              <a:solidFill>
                <a:srgbClr val="FFFF00"/>
              </a:solidFill>
            </a:endParaRPr>
          </a:p>
        </p:txBody>
      </p:sp>
      <p:cxnSp>
        <p:nvCxnSpPr>
          <p:cNvPr id="4" name="Straight Connector 3"/>
          <p:cNvCxnSpPr/>
          <p:nvPr/>
        </p:nvCxnSpPr>
        <p:spPr>
          <a:xfrm>
            <a:off x="204998" y="994332"/>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76199" y="4148667"/>
            <a:ext cx="1803400" cy="229022"/>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2380367" y="2204971"/>
            <a:ext cx="993148" cy="236388"/>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55393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44.xml><?xml version="1.0" encoding="utf-8"?>
<p:sld xmlns:a="http://schemas.openxmlformats.org/drawingml/2006/main" xmlns:r="http://schemas.openxmlformats.org/officeDocument/2006/relationships" xmlns:p="http://schemas.openxmlformats.org/presentationml/2006/main">
  <p:cSld>
    <p:bg>
      <p:bgPr>
        <a:gradFill flip="none" rotWithShape="1">
          <a:gsLst>
            <a:gs pos="88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0" y="1287766"/>
            <a:ext cx="12192000" cy="3233434"/>
          </a:xfrm>
          <a:prstGeom prst="rect">
            <a:avLst/>
          </a:prstGeom>
        </p:spPr>
      </p:pic>
      <p:sp>
        <p:nvSpPr>
          <p:cNvPr id="2" name="Title 1"/>
          <p:cNvSpPr>
            <a:spLocks noGrp="1"/>
          </p:cNvSpPr>
          <p:nvPr>
            <p:ph type="title"/>
          </p:nvPr>
        </p:nvSpPr>
        <p:spPr>
          <a:xfrm>
            <a:off x="838200" y="143429"/>
            <a:ext cx="10515600" cy="1004721"/>
          </a:xfrm>
        </p:spPr>
        <p:txBody>
          <a:bodyPr>
            <a:normAutofit/>
          </a:bodyPr>
          <a:lstStyle/>
          <a:p>
            <a:r>
              <a:rPr lang="en-US" sz="5400" dirty="0">
                <a:solidFill>
                  <a:schemeClr val="bg1"/>
                </a:solidFill>
              </a:rPr>
              <a:t>Section 8 - CODES</a:t>
            </a:r>
            <a:endParaRPr lang="en-US" sz="5400" dirty="0"/>
          </a:p>
        </p:txBody>
      </p:sp>
      <p:sp>
        <p:nvSpPr>
          <p:cNvPr id="3" name="Content Placeholder 2"/>
          <p:cNvSpPr>
            <a:spLocks noGrp="1"/>
          </p:cNvSpPr>
          <p:nvPr>
            <p:ph idx="1"/>
          </p:nvPr>
        </p:nvSpPr>
        <p:spPr>
          <a:xfrm>
            <a:off x="0" y="1557867"/>
            <a:ext cx="12192000" cy="5300133"/>
          </a:xfrm>
        </p:spPr>
        <p:txBody>
          <a:bodyPr>
            <a:normAutofit/>
          </a:bodyPr>
          <a:lstStyle/>
          <a:p>
            <a:endParaRPr lang="en-US" dirty="0"/>
          </a:p>
          <a:p>
            <a:endParaRPr lang="en-US" dirty="0"/>
          </a:p>
          <a:p>
            <a:endParaRPr lang="en-US" dirty="0"/>
          </a:p>
          <a:p>
            <a:endParaRPr lang="en-US" dirty="0"/>
          </a:p>
          <a:p>
            <a:endParaRPr lang="en-US" dirty="0"/>
          </a:p>
          <a:p>
            <a:endParaRPr lang="en-US" dirty="0"/>
          </a:p>
          <a:p>
            <a:pPr>
              <a:buFont typeface="Wingdings" panose="05000000000000000000" pitchFamily="2" charset="2"/>
              <a:buChar char="Ø"/>
            </a:pPr>
            <a:r>
              <a:rPr lang="en-US" sz="4800" dirty="0">
                <a:solidFill>
                  <a:schemeClr val="bg1"/>
                </a:solidFill>
              </a:rPr>
              <a:t>Pg. 120, </a:t>
            </a:r>
            <a:r>
              <a:rPr lang="en-US" sz="4800" dirty="0">
                <a:solidFill>
                  <a:srgbClr val="FFFF00"/>
                </a:solidFill>
              </a:rPr>
              <a:t>20. Ran Off Roadway - Right</a:t>
            </a:r>
          </a:p>
        </p:txBody>
      </p:sp>
      <p:cxnSp>
        <p:nvCxnSpPr>
          <p:cNvPr id="4" name="Straight Connector 3"/>
          <p:cNvCxnSpPr/>
          <p:nvPr/>
        </p:nvCxnSpPr>
        <p:spPr>
          <a:xfrm>
            <a:off x="204998" y="994332"/>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2353734" y="2624667"/>
            <a:ext cx="1803400" cy="223157"/>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36472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45.xml><?xml version="1.0" encoding="utf-8"?>
<p:sld xmlns:a="http://schemas.openxmlformats.org/drawingml/2006/main" xmlns:r="http://schemas.openxmlformats.org/officeDocument/2006/relationships" xmlns:p="http://schemas.openxmlformats.org/presentationml/2006/main">
  <p:cSld>
    <p:bg>
      <p:bgPr>
        <a:gradFill flip="none" rotWithShape="1">
          <a:gsLst>
            <a:gs pos="84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43429"/>
            <a:ext cx="10515600" cy="1004721"/>
          </a:xfrm>
        </p:spPr>
        <p:txBody>
          <a:bodyPr>
            <a:normAutofit/>
          </a:bodyPr>
          <a:lstStyle/>
          <a:p>
            <a:r>
              <a:rPr lang="en-US" sz="5400" dirty="0">
                <a:solidFill>
                  <a:schemeClr val="bg1"/>
                </a:solidFill>
              </a:rPr>
              <a:t>Section 8 - CODES</a:t>
            </a:r>
            <a:endParaRPr lang="en-US" sz="5400" dirty="0"/>
          </a:p>
        </p:txBody>
      </p:sp>
      <p:sp>
        <p:nvSpPr>
          <p:cNvPr id="3" name="Content Placeholder 2"/>
          <p:cNvSpPr>
            <a:spLocks noGrp="1"/>
          </p:cNvSpPr>
          <p:nvPr>
            <p:ph idx="1"/>
          </p:nvPr>
        </p:nvSpPr>
        <p:spPr>
          <a:xfrm>
            <a:off x="67733" y="1261533"/>
            <a:ext cx="12192000" cy="5300133"/>
          </a:xfrm>
        </p:spPr>
        <p:txBody>
          <a:bodyPr>
            <a:normAutofit/>
          </a:bodyPr>
          <a:lstStyle/>
          <a:p>
            <a:pPr marL="0" indent="0">
              <a:buNone/>
            </a:pPr>
            <a:r>
              <a:rPr lang="en-US" sz="4800" dirty="0">
                <a:solidFill>
                  <a:schemeClr val="bg1"/>
                </a:solidFill>
              </a:rPr>
              <a:t>Pg. 120, Ran Off Roadway – Right Examples:</a:t>
            </a:r>
            <a:endParaRPr lang="en-US" sz="4800" dirty="0">
              <a:solidFill>
                <a:srgbClr val="FFFF00"/>
              </a:solidFill>
            </a:endParaRPr>
          </a:p>
        </p:txBody>
      </p:sp>
      <p:cxnSp>
        <p:nvCxnSpPr>
          <p:cNvPr id="4" name="Straight Connector 3"/>
          <p:cNvCxnSpPr/>
          <p:nvPr/>
        </p:nvCxnSpPr>
        <p:spPr>
          <a:xfrm>
            <a:off x="204998" y="994332"/>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p:nvPicPr>
        <p:blipFill>
          <a:blip r:embed="rId2"/>
          <a:stretch>
            <a:fillRect/>
          </a:stretch>
        </p:blipFill>
        <p:spPr>
          <a:xfrm>
            <a:off x="2565400" y="2116668"/>
            <a:ext cx="6917267" cy="4741332"/>
          </a:xfrm>
          <a:prstGeom prst="rect">
            <a:avLst/>
          </a:prstGeom>
        </p:spPr>
      </p:pic>
    </p:spTree>
    <p:extLst>
      <p:ext uri="{BB962C8B-B14F-4D97-AF65-F5344CB8AC3E}">
        <p14:creationId xmlns:p14="http://schemas.microsoft.com/office/powerpoint/2010/main" val="2498805724"/>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bg>
      <p:bgPr>
        <a:gradFill flip="none" rotWithShape="1">
          <a:gsLst>
            <a:gs pos="84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43429"/>
            <a:ext cx="10515600" cy="1004721"/>
          </a:xfrm>
        </p:spPr>
        <p:txBody>
          <a:bodyPr>
            <a:normAutofit/>
          </a:bodyPr>
          <a:lstStyle/>
          <a:p>
            <a:r>
              <a:rPr lang="en-US" sz="5400" dirty="0">
                <a:solidFill>
                  <a:schemeClr val="bg1"/>
                </a:solidFill>
              </a:rPr>
              <a:t>Section 8 - CODES</a:t>
            </a:r>
            <a:endParaRPr lang="en-US" sz="5400" dirty="0"/>
          </a:p>
        </p:txBody>
      </p:sp>
      <p:sp>
        <p:nvSpPr>
          <p:cNvPr id="3" name="Content Placeholder 2"/>
          <p:cNvSpPr>
            <a:spLocks noGrp="1"/>
          </p:cNvSpPr>
          <p:nvPr>
            <p:ph idx="1"/>
          </p:nvPr>
        </p:nvSpPr>
        <p:spPr>
          <a:xfrm>
            <a:off x="67733" y="1261533"/>
            <a:ext cx="12192000" cy="5300133"/>
          </a:xfrm>
        </p:spPr>
        <p:txBody>
          <a:bodyPr>
            <a:normAutofit/>
          </a:bodyPr>
          <a:lstStyle/>
          <a:p>
            <a:pPr marL="0" indent="0">
              <a:buNone/>
            </a:pPr>
            <a:r>
              <a:rPr lang="en-US" sz="4800" dirty="0">
                <a:solidFill>
                  <a:schemeClr val="bg1"/>
                </a:solidFill>
              </a:rPr>
              <a:t>Pg. 120, Ran Off Roadway – Right Examples:</a:t>
            </a:r>
            <a:endParaRPr lang="en-US" sz="4800" dirty="0">
              <a:solidFill>
                <a:srgbClr val="FFFF00"/>
              </a:solidFill>
            </a:endParaRPr>
          </a:p>
        </p:txBody>
      </p:sp>
      <p:cxnSp>
        <p:nvCxnSpPr>
          <p:cNvPr id="4" name="Straight Connector 3"/>
          <p:cNvCxnSpPr/>
          <p:nvPr/>
        </p:nvCxnSpPr>
        <p:spPr>
          <a:xfrm>
            <a:off x="204998" y="994332"/>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a:blip r:embed="rId2"/>
          <a:stretch>
            <a:fillRect/>
          </a:stretch>
        </p:blipFill>
        <p:spPr>
          <a:xfrm>
            <a:off x="2548467" y="1999053"/>
            <a:ext cx="6789497" cy="4858947"/>
          </a:xfrm>
          <a:prstGeom prst="rect">
            <a:avLst/>
          </a:prstGeom>
        </p:spPr>
      </p:pic>
    </p:spTree>
    <p:extLst>
      <p:ext uri="{BB962C8B-B14F-4D97-AF65-F5344CB8AC3E}">
        <p14:creationId xmlns:p14="http://schemas.microsoft.com/office/powerpoint/2010/main" val="376458494"/>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bg>
      <p:bgPr>
        <a:gradFill flip="none" rotWithShape="1">
          <a:gsLst>
            <a:gs pos="84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43429"/>
            <a:ext cx="10515600" cy="1004721"/>
          </a:xfrm>
        </p:spPr>
        <p:txBody>
          <a:bodyPr>
            <a:normAutofit/>
          </a:bodyPr>
          <a:lstStyle/>
          <a:p>
            <a:r>
              <a:rPr lang="en-US" sz="5400" dirty="0">
                <a:solidFill>
                  <a:schemeClr val="bg1"/>
                </a:solidFill>
              </a:rPr>
              <a:t>Section 8 - CODES</a:t>
            </a:r>
            <a:endParaRPr lang="en-US" sz="5400" dirty="0"/>
          </a:p>
        </p:txBody>
      </p:sp>
      <p:sp>
        <p:nvSpPr>
          <p:cNvPr id="3" name="Content Placeholder 2"/>
          <p:cNvSpPr>
            <a:spLocks noGrp="1"/>
          </p:cNvSpPr>
          <p:nvPr>
            <p:ph idx="1"/>
          </p:nvPr>
        </p:nvSpPr>
        <p:spPr>
          <a:xfrm>
            <a:off x="67733" y="1261533"/>
            <a:ext cx="12192000" cy="5300133"/>
          </a:xfrm>
        </p:spPr>
        <p:txBody>
          <a:bodyPr>
            <a:normAutofit/>
          </a:bodyPr>
          <a:lstStyle/>
          <a:p>
            <a:pPr marL="0" indent="0">
              <a:buNone/>
            </a:pPr>
            <a:r>
              <a:rPr lang="en-US" sz="4800" dirty="0">
                <a:solidFill>
                  <a:schemeClr val="bg1"/>
                </a:solidFill>
              </a:rPr>
              <a:t>Pg. 120, Ran Off Roadway – Right Examples:</a:t>
            </a:r>
            <a:endParaRPr lang="en-US" sz="4800" dirty="0">
              <a:solidFill>
                <a:srgbClr val="FFFF00"/>
              </a:solidFill>
            </a:endParaRPr>
          </a:p>
        </p:txBody>
      </p:sp>
      <p:cxnSp>
        <p:nvCxnSpPr>
          <p:cNvPr id="4" name="Straight Connector 3"/>
          <p:cNvCxnSpPr/>
          <p:nvPr/>
        </p:nvCxnSpPr>
        <p:spPr>
          <a:xfrm>
            <a:off x="204998" y="994332"/>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2"/>
          <a:stretch>
            <a:fillRect/>
          </a:stretch>
        </p:blipFill>
        <p:spPr>
          <a:xfrm>
            <a:off x="2473036" y="1999053"/>
            <a:ext cx="6938819" cy="4861488"/>
          </a:xfrm>
          <a:prstGeom prst="rect">
            <a:avLst/>
          </a:prstGeom>
        </p:spPr>
      </p:pic>
    </p:spTree>
    <p:extLst>
      <p:ext uri="{BB962C8B-B14F-4D97-AF65-F5344CB8AC3E}">
        <p14:creationId xmlns:p14="http://schemas.microsoft.com/office/powerpoint/2010/main" val="2063913681"/>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bg>
      <p:bgPr>
        <a:gradFill flip="none" rotWithShape="1">
          <a:gsLst>
            <a:gs pos="84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43429"/>
            <a:ext cx="10515600" cy="1004721"/>
          </a:xfrm>
        </p:spPr>
        <p:txBody>
          <a:bodyPr>
            <a:normAutofit/>
          </a:bodyPr>
          <a:lstStyle/>
          <a:p>
            <a:r>
              <a:rPr lang="en-US" sz="5400" dirty="0">
                <a:solidFill>
                  <a:schemeClr val="bg1"/>
                </a:solidFill>
              </a:rPr>
              <a:t>Section 8 - CODES</a:t>
            </a:r>
            <a:endParaRPr lang="en-US" sz="5400" dirty="0"/>
          </a:p>
        </p:txBody>
      </p:sp>
      <p:sp>
        <p:nvSpPr>
          <p:cNvPr id="3" name="Content Placeholder 2"/>
          <p:cNvSpPr>
            <a:spLocks noGrp="1"/>
          </p:cNvSpPr>
          <p:nvPr>
            <p:ph idx="1"/>
          </p:nvPr>
        </p:nvSpPr>
        <p:spPr>
          <a:xfrm>
            <a:off x="67733" y="1261533"/>
            <a:ext cx="12192000" cy="5300133"/>
          </a:xfrm>
        </p:spPr>
        <p:txBody>
          <a:bodyPr>
            <a:normAutofit/>
          </a:bodyPr>
          <a:lstStyle/>
          <a:p>
            <a:pPr marL="0" indent="0">
              <a:buNone/>
            </a:pPr>
            <a:r>
              <a:rPr lang="en-US" sz="4800" dirty="0">
                <a:solidFill>
                  <a:schemeClr val="bg1"/>
                </a:solidFill>
              </a:rPr>
              <a:t>Pg. 120, Ran Off Roadway – Right Examples:</a:t>
            </a:r>
            <a:endParaRPr lang="en-US" sz="4800" dirty="0">
              <a:solidFill>
                <a:srgbClr val="FFFF00"/>
              </a:solidFill>
            </a:endParaRPr>
          </a:p>
        </p:txBody>
      </p:sp>
      <p:cxnSp>
        <p:nvCxnSpPr>
          <p:cNvPr id="4" name="Straight Connector 3"/>
          <p:cNvCxnSpPr/>
          <p:nvPr/>
        </p:nvCxnSpPr>
        <p:spPr>
          <a:xfrm>
            <a:off x="204998" y="994332"/>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a:blip r:embed="rId2"/>
          <a:stretch>
            <a:fillRect/>
          </a:stretch>
        </p:blipFill>
        <p:spPr>
          <a:xfrm>
            <a:off x="2512290" y="2033622"/>
            <a:ext cx="7241309" cy="4824378"/>
          </a:xfrm>
          <a:prstGeom prst="rect">
            <a:avLst/>
          </a:prstGeom>
        </p:spPr>
      </p:pic>
    </p:spTree>
    <p:extLst>
      <p:ext uri="{BB962C8B-B14F-4D97-AF65-F5344CB8AC3E}">
        <p14:creationId xmlns:p14="http://schemas.microsoft.com/office/powerpoint/2010/main" val="3579498018"/>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bg>
      <p:bgPr>
        <a:gradFill flip="none" rotWithShape="1">
          <a:gsLst>
            <a:gs pos="96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0" y="1253060"/>
            <a:ext cx="12192000" cy="3234273"/>
          </a:xfrm>
          <a:prstGeom prst="rect">
            <a:avLst/>
          </a:prstGeom>
        </p:spPr>
      </p:pic>
      <p:sp>
        <p:nvSpPr>
          <p:cNvPr id="2" name="Title 1"/>
          <p:cNvSpPr>
            <a:spLocks noGrp="1"/>
          </p:cNvSpPr>
          <p:nvPr>
            <p:ph type="title"/>
          </p:nvPr>
        </p:nvSpPr>
        <p:spPr>
          <a:xfrm>
            <a:off x="838200" y="143429"/>
            <a:ext cx="10515600" cy="1004721"/>
          </a:xfrm>
        </p:spPr>
        <p:txBody>
          <a:bodyPr>
            <a:normAutofit/>
          </a:bodyPr>
          <a:lstStyle/>
          <a:p>
            <a:r>
              <a:rPr lang="en-US" sz="5400" dirty="0">
                <a:solidFill>
                  <a:schemeClr val="bg1"/>
                </a:solidFill>
              </a:rPr>
              <a:t>Section 8 - CODES</a:t>
            </a:r>
            <a:endParaRPr lang="en-US" sz="5400" dirty="0"/>
          </a:p>
        </p:txBody>
      </p:sp>
      <p:sp>
        <p:nvSpPr>
          <p:cNvPr id="3" name="Content Placeholder 2"/>
          <p:cNvSpPr>
            <a:spLocks noGrp="1"/>
          </p:cNvSpPr>
          <p:nvPr>
            <p:ph idx="1"/>
          </p:nvPr>
        </p:nvSpPr>
        <p:spPr>
          <a:xfrm>
            <a:off x="0" y="1557867"/>
            <a:ext cx="12192000" cy="5300133"/>
          </a:xfrm>
        </p:spPr>
        <p:txBody>
          <a:bodyPr>
            <a:normAutofit/>
          </a:bodyPr>
          <a:lstStyle/>
          <a:p>
            <a:endParaRPr lang="en-US" dirty="0"/>
          </a:p>
          <a:p>
            <a:endParaRPr lang="en-US" dirty="0"/>
          </a:p>
          <a:p>
            <a:endParaRPr lang="en-US" dirty="0"/>
          </a:p>
          <a:p>
            <a:endParaRPr lang="en-US" dirty="0"/>
          </a:p>
          <a:p>
            <a:endParaRPr lang="en-US" dirty="0"/>
          </a:p>
          <a:p>
            <a:endParaRPr lang="en-US" dirty="0"/>
          </a:p>
          <a:p>
            <a:pPr>
              <a:buFont typeface="Wingdings" panose="05000000000000000000" pitchFamily="2" charset="2"/>
              <a:buChar char="Ø"/>
            </a:pPr>
            <a:r>
              <a:rPr lang="en-US" sz="4800" dirty="0">
                <a:solidFill>
                  <a:schemeClr val="bg1"/>
                </a:solidFill>
              </a:rPr>
              <a:t> Pg. 120, </a:t>
            </a:r>
            <a:r>
              <a:rPr lang="en-US" sz="4800" dirty="0">
                <a:solidFill>
                  <a:srgbClr val="FFFF00"/>
                </a:solidFill>
              </a:rPr>
              <a:t>21. Ran Off Roadway - Left</a:t>
            </a:r>
          </a:p>
        </p:txBody>
      </p:sp>
      <p:cxnSp>
        <p:nvCxnSpPr>
          <p:cNvPr id="4" name="Straight Connector 3"/>
          <p:cNvCxnSpPr/>
          <p:nvPr/>
        </p:nvCxnSpPr>
        <p:spPr>
          <a:xfrm>
            <a:off x="204998" y="994332"/>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345266" y="2760133"/>
            <a:ext cx="1803400" cy="245529"/>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1197241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bg>
      <p:bgPr>
        <a:gradFill flip="none" rotWithShape="1">
          <a:gsLst>
            <a:gs pos="84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43429"/>
            <a:ext cx="10515600" cy="1004721"/>
          </a:xfrm>
        </p:spPr>
        <p:txBody>
          <a:bodyPr>
            <a:normAutofit/>
          </a:bodyPr>
          <a:lstStyle/>
          <a:p>
            <a:r>
              <a:rPr lang="en-US" sz="5400" dirty="0">
                <a:solidFill>
                  <a:schemeClr val="bg1"/>
                </a:solidFill>
              </a:rPr>
              <a:t>Section 8 - CODES</a:t>
            </a:r>
            <a:endParaRPr lang="en-US" sz="5400" dirty="0"/>
          </a:p>
        </p:txBody>
      </p:sp>
      <p:sp>
        <p:nvSpPr>
          <p:cNvPr id="3" name="Content Placeholder 2"/>
          <p:cNvSpPr>
            <a:spLocks noGrp="1"/>
          </p:cNvSpPr>
          <p:nvPr>
            <p:ph idx="1"/>
          </p:nvPr>
        </p:nvSpPr>
        <p:spPr>
          <a:xfrm>
            <a:off x="67733" y="1261533"/>
            <a:ext cx="12192000" cy="5300133"/>
          </a:xfrm>
        </p:spPr>
        <p:txBody>
          <a:bodyPr>
            <a:normAutofit/>
          </a:bodyPr>
          <a:lstStyle/>
          <a:p>
            <a:pPr marL="0" indent="0">
              <a:buNone/>
            </a:pPr>
            <a:r>
              <a:rPr lang="en-US" sz="4800" dirty="0">
                <a:solidFill>
                  <a:schemeClr val="bg1"/>
                </a:solidFill>
              </a:rPr>
              <a:t>Pg. 121, Ran Off Roadway – Left Examples:</a:t>
            </a:r>
            <a:endParaRPr lang="en-US" sz="4800" dirty="0">
              <a:solidFill>
                <a:srgbClr val="FFFF00"/>
              </a:solidFill>
            </a:endParaRPr>
          </a:p>
        </p:txBody>
      </p:sp>
      <p:cxnSp>
        <p:nvCxnSpPr>
          <p:cNvPr id="4" name="Straight Connector 3"/>
          <p:cNvCxnSpPr/>
          <p:nvPr/>
        </p:nvCxnSpPr>
        <p:spPr>
          <a:xfrm>
            <a:off x="204998" y="994332"/>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a:blip r:embed="rId2"/>
          <a:stretch>
            <a:fillRect/>
          </a:stretch>
        </p:blipFill>
        <p:spPr>
          <a:xfrm>
            <a:off x="2632363" y="1999052"/>
            <a:ext cx="6788727" cy="4858947"/>
          </a:xfrm>
          <a:prstGeom prst="rect">
            <a:avLst/>
          </a:prstGeom>
        </p:spPr>
      </p:pic>
    </p:spTree>
    <p:extLst>
      <p:ext uri="{BB962C8B-B14F-4D97-AF65-F5344CB8AC3E}">
        <p14:creationId xmlns:p14="http://schemas.microsoft.com/office/powerpoint/2010/main" val="105359476"/>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bg>
      <p:bgPr>
        <a:gradFill flip="none" rotWithShape="1">
          <a:gsLst>
            <a:gs pos="84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43429"/>
            <a:ext cx="10515600" cy="1004721"/>
          </a:xfrm>
        </p:spPr>
        <p:txBody>
          <a:bodyPr>
            <a:normAutofit/>
          </a:bodyPr>
          <a:lstStyle/>
          <a:p>
            <a:r>
              <a:rPr lang="en-US" sz="5400" dirty="0">
                <a:solidFill>
                  <a:schemeClr val="bg1"/>
                </a:solidFill>
              </a:rPr>
              <a:t>Section 8 - CODES</a:t>
            </a:r>
            <a:endParaRPr lang="en-US" sz="5400" dirty="0"/>
          </a:p>
        </p:txBody>
      </p:sp>
      <p:sp>
        <p:nvSpPr>
          <p:cNvPr id="3" name="Content Placeholder 2"/>
          <p:cNvSpPr>
            <a:spLocks noGrp="1"/>
          </p:cNvSpPr>
          <p:nvPr>
            <p:ph idx="1"/>
          </p:nvPr>
        </p:nvSpPr>
        <p:spPr>
          <a:xfrm>
            <a:off x="67733" y="1261533"/>
            <a:ext cx="12192000" cy="5300133"/>
          </a:xfrm>
        </p:spPr>
        <p:txBody>
          <a:bodyPr>
            <a:normAutofit/>
          </a:bodyPr>
          <a:lstStyle/>
          <a:p>
            <a:pPr marL="0" indent="0">
              <a:buNone/>
            </a:pPr>
            <a:r>
              <a:rPr lang="en-US" sz="4800" dirty="0">
                <a:solidFill>
                  <a:schemeClr val="bg1"/>
                </a:solidFill>
              </a:rPr>
              <a:t>Pg. 121, Ran Off Roadway – Left Examples:</a:t>
            </a:r>
            <a:endParaRPr lang="en-US" sz="4800" dirty="0">
              <a:solidFill>
                <a:srgbClr val="FFFF00"/>
              </a:solidFill>
            </a:endParaRPr>
          </a:p>
        </p:txBody>
      </p:sp>
      <p:cxnSp>
        <p:nvCxnSpPr>
          <p:cNvPr id="4" name="Straight Connector 3"/>
          <p:cNvCxnSpPr/>
          <p:nvPr/>
        </p:nvCxnSpPr>
        <p:spPr>
          <a:xfrm>
            <a:off x="204998" y="994332"/>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rotWithShape="1">
          <a:blip r:embed="rId2"/>
          <a:srcRect r="1291"/>
          <a:stretch/>
        </p:blipFill>
        <p:spPr>
          <a:xfrm>
            <a:off x="2531534" y="2087418"/>
            <a:ext cx="6883399" cy="4850158"/>
          </a:xfrm>
          <a:prstGeom prst="rect">
            <a:avLst/>
          </a:prstGeom>
        </p:spPr>
      </p:pic>
    </p:spTree>
    <p:extLst>
      <p:ext uri="{BB962C8B-B14F-4D97-AF65-F5344CB8AC3E}">
        <p14:creationId xmlns:p14="http://schemas.microsoft.com/office/powerpoint/2010/main" val="1360131803"/>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bg>
      <p:bgPr>
        <a:gradFill flip="none" rotWithShape="1">
          <a:gsLst>
            <a:gs pos="84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43429"/>
            <a:ext cx="10515600" cy="1004721"/>
          </a:xfrm>
        </p:spPr>
        <p:txBody>
          <a:bodyPr>
            <a:normAutofit/>
          </a:bodyPr>
          <a:lstStyle/>
          <a:p>
            <a:r>
              <a:rPr lang="en-US" sz="5400" dirty="0">
                <a:solidFill>
                  <a:schemeClr val="bg1"/>
                </a:solidFill>
              </a:rPr>
              <a:t>Section 8 - CODES</a:t>
            </a:r>
            <a:endParaRPr lang="en-US" sz="5400" dirty="0"/>
          </a:p>
        </p:txBody>
      </p:sp>
      <p:sp>
        <p:nvSpPr>
          <p:cNvPr id="3" name="Content Placeholder 2"/>
          <p:cNvSpPr>
            <a:spLocks noGrp="1"/>
          </p:cNvSpPr>
          <p:nvPr>
            <p:ph idx="1"/>
          </p:nvPr>
        </p:nvSpPr>
        <p:spPr>
          <a:xfrm>
            <a:off x="67733" y="1261533"/>
            <a:ext cx="12192000" cy="5300133"/>
          </a:xfrm>
        </p:spPr>
        <p:txBody>
          <a:bodyPr>
            <a:normAutofit/>
          </a:bodyPr>
          <a:lstStyle/>
          <a:p>
            <a:pPr marL="0" indent="0">
              <a:buNone/>
            </a:pPr>
            <a:r>
              <a:rPr lang="en-US" sz="4800" dirty="0">
                <a:solidFill>
                  <a:schemeClr val="bg1"/>
                </a:solidFill>
              </a:rPr>
              <a:t>Pg. 121, Ran Off Roadway – Left Examples:</a:t>
            </a:r>
            <a:endParaRPr lang="en-US" sz="4800" dirty="0">
              <a:solidFill>
                <a:srgbClr val="FFFF00"/>
              </a:solidFill>
            </a:endParaRPr>
          </a:p>
        </p:txBody>
      </p:sp>
      <p:cxnSp>
        <p:nvCxnSpPr>
          <p:cNvPr id="4" name="Straight Connector 3"/>
          <p:cNvCxnSpPr/>
          <p:nvPr/>
        </p:nvCxnSpPr>
        <p:spPr>
          <a:xfrm>
            <a:off x="204998" y="994332"/>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a:blip r:embed="rId2"/>
          <a:stretch>
            <a:fillRect/>
          </a:stretch>
        </p:blipFill>
        <p:spPr>
          <a:xfrm>
            <a:off x="2677775" y="1999053"/>
            <a:ext cx="6650182" cy="4858947"/>
          </a:xfrm>
          <a:prstGeom prst="rect">
            <a:avLst/>
          </a:prstGeom>
        </p:spPr>
      </p:pic>
    </p:spTree>
    <p:extLst>
      <p:ext uri="{BB962C8B-B14F-4D97-AF65-F5344CB8AC3E}">
        <p14:creationId xmlns:p14="http://schemas.microsoft.com/office/powerpoint/2010/main" val="3891707203"/>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bg>
      <p:bgPr>
        <a:gradFill flip="none" rotWithShape="1">
          <a:gsLst>
            <a:gs pos="84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43429"/>
            <a:ext cx="10515600" cy="1004721"/>
          </a:xfrm>
        </p:spPr>
        <p:txBody>
          <a:bodyPr>
            <a:normAutofit/>
          </a:bodyPr>
          <a:lstStyle/>
          <a:p>
            <a:r>
              <a:rPr lang="en-US" sz="5400" dirty="0">
                <a:solidFill>
                  <a:schemeClr val="bg1"/>
                </a:solidFill>
              </a:rPr>
              <a:t>Section 8 - CODES</a:t>
            </a:r>
            <a:endParaRPr lang="en-US" sz="5400" dirty="0"/>
          </a:p>
        </p:txBody>
      </p:sp>
      <p:sp>
        <p:nvSpPr>
          <p:cNvPr id="3" name="Content Placeholder 2"/>
          <p:cNvSpPr>
            <a:spLocks noGrp="1"/>
          </p:cNvSpPr>
          <p:nvPr>
            <p:ph idx="1"/>
          </p:nvPr>
        </p:nvSpPr>
        <p:spPr>
          <a:xfrm>
            <a:off x="67733" y="1261533"/>
            <a:ext cx="12192000" cy="5300133"/>
          </a:xfrm>
        </p:spPr>
        <p:txBody>
          <a:bodyPr>
            <a:normAutofit/>
          </a:bodyPr>
          <a:lstStyle/>
          <a:p>
            <a:pPr marL="0" indent="0">
              <a:buNone/>
            </a:pPr>
            <a:r>
              <a:rPr lang="en-US" sz="4800" dirty="0">
                <a:solidFill>
                  <a:schemeClr val="bg1"/>
                </a:solidFill>
              </a:rPr>
              <a:t>Pg. 121, Ran Off Roadway – Left Examples:</a:t>
            </a:r>
            <a:endParaRPr lang="en-US" sz="4800" dirty="0">
              <a:solidFill>
                <a:srgbClr val="FFFF00"/>
              </a:solidFill>
            </a:endParaRPr>
          </a:p>
        </p:txBody>
      </p:sp>
      <p:cxnSp>
        <p:nvCxnSpPr>
          <p:cNvPr id="4" name="Straight Connector 3"/>
          <p:cNvCxnSpPr/>
          <p:nvPr/>
        </p:nvCxnSpPr>
        <p:spPr>
          <a:xfrm>
            <a:off x="204998" y="994332"/>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a:blip r:embed="rId2"/>
          <a:stretch>
            <a:fillRect/>
          </a:stretch>
        </p:blipFill>
        <p:spPr>
          <a:xfrm>
            <a:off x="2353733" y="2108200"/>
            <a:ext cx="6866467" cy="4749800"/>
          </a:xfrm>
          <a:prstGeom prst="rect">
            <a:avLst/>
          </a:prstGeom>
        </p:spPr>
      </p:pic>
    </p:spTree>
    <p:extLst>
      <p:ext uri="{BB962C8B-B14F-4D97-AF65-F5344CB8AC3E}">
        <p14:creationId xmlns:p14="http://schemas.microsoft.com/office/powerpoint/2010/main" val="3696149522"/>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bg>
      <p:bgPr>
        <a:gradFill flip="none" rotWithShape="1">
          <a:gsLst>
            <a:gs pos="96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0" y="1286926"/>
            <a:ext cx="12192000" cy="3208873"/>
          </a:xfrm>
          <a:prstGeom prst="rect">
            <a:avLst/>
          </a:prstGeom>
        </p:spPr>
      </p:pic>
      <p:sp>
        <p:nvSpPr>
          <p:cNvPr id="2" name="Title 1"/>
          <p:cNvSpPr>
            <a:spLocks noGrp="1"/>
          </p:cNvSpPr>
          <p:nvPr>
            <p:ph type="title"/>
          </p:nvPr>
        </p:nvSpPr>
        <p:spPr>
          <a:xfrm>
            <a:off x="838200" y="143429"/>
            <a:ext cx="10515600" cy="1004721"/>
          </a:xfrm>
        </p:spPr>
        <p:txBody>
          <a:bodyPr>
            <a:normAutofit/>
          </a:bodyPr>
          <a:lstStyle/>
          <a:p>
            <a:r>
              <a:rPr lang="en-US" sz="5400" dirty="0">
                <a:solidFill>
                  <a:schemeClr val="bg1"/>
                </a:solidFill>
              </a:rPr>
              <a:t>Section 8 - CODES</a:t>
            </a:r>
            <a:endParaRPr lang="en-US" sz="5400" dirty="0"/>
          </a:p>
        </p:txBody>
      </p:sp>
      <p:sp>
        <p:nvSpPr>
          <p:cNvPr id="3" name="Content Placeholder 2"/>
          <p:cNvSpPr>
            <a:spLocks noGrp="1"/>
          </p:cNvSpPr>
          <p:nvPr>
            <p:ph idx="1"/>
          </p:nvPr>
        </p:nvSpPr>
        <p:spPr>
          <a:xfrm>
            <a:off x="0" y="1557867"/>
            <a:ext cx="12192000" cy="5300133"/>
          </a:xfrm>
        </p:spPr>
        <p:txBody>
          <a:bodyPr>
            <a:normAutofit/>
          </a:bodyPr>
          <a:lstStyle/>
          <a:p>
            <a:endParaRPr lang="en-US" dirty="0"/>
          </a:p>
          <a:p>
            <a:endParaRPr lang="en-US" dirty="0"/>
          </a:p>
          <a:p>
            <a:endParaRPr lang="en-US" dirty="0"/>
          </a:p>
          <a:p>
            <a:endParaRPr lang="en-US" dirty="0"/>
          </a:p>
          <a:p>
            <a:endParaRPr lang="en-US" dirty="0"/>
          </a:p>
          <a:p>
            <a:endParaRPr lang="en-US" dirty="0"/>
          </a:p>
          <a:p>
            <a:pPr>
              <a:buFont typeface="Wingdings" panose="05000000000000000000" pitchFamily="2" charset="2"/>
              <a:buChar char="Ø"/>
            </a:pPr>
            <a:r>
              <a:rPr lang="en-US" sz="4800" dirty="0">
                <a:solidFill>
                  <a:schemeClr val="bg1"/>
                </a:solidFill>
              </a:rPr>
              <a:t> Pg. 121, </a:t>
            </a:r>
            <a:r>
              <a:rPr lang="en-US" sz="4800" dirty="0">
                <a:solidFill>
                  <a:srgbClr val="FFFF00"/>
                </a:solidFill>
              </a:rPr>
              <a:t>25. Jackknife</a:t>
            </a:r>
          </a:p>
          <a:p>
            <a:pPr defTabSz="182880">
              <a:buFont typeface="Wingdings" panose="05000000000000000000" pitchFamily="2" charset="2"/>
              <a:buChar char="Ø"/>
            </a:pPr>
            <a:r>
              <a:rPr lang="en-US" sz="4800" dirty="0">
                <a:solidFill>
                  <a:schemeClr val="bg1"/>
                </a:solidFill>
              </a:rPr>
              <a:t> Pg. 122, </a:t>
            </a:r>
            <a:r>
              <a:rPr lang="en-US" sz="4800" dirty="0">
                <a:solidFill>
                  <a:srgbClr val="FFFF00"/>
                </a:solidFill>
              </a:rPr>
              <a:t>44. Thrown / Falling Object </a:t>
            </a:r>
          </a:p>
        </p:txBody>
      </p:sp>
      <p:cxnSp>
        <p:nvCxnSpPr>
          <p:cNvPr id="4" name="Straight Connector 3"/>
          <p:cNvCxnSpPr/>
          <p:nvPr/>
        </p:nvCxnSpPr>
        <p:spPr>
          <a:xfrm>
            <a:off x="204998" y="994332"/>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345266" y="3567854"/>
            <a:ext cx="1075267" cy="250614"/>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7831666" y="1823787"/>
            <a:ext cx="1744134" cy="250614"/>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7939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55.xml><?xml version="1.0" encoding="utf-8"?>
<p:sld xmlns:a="http://schemas.openxmlformats.org/drawingml/2006/main" xmlns:r="http://schemas.openxmlformats.org/officeDocument/2006/relationships" xmlns:p="http://schemas.openxmlformats.org/presentationml/2006/main">
  <p:cSld>
    <p:bg>
      <p:bgPr>
        <a:gradFill flip="none" rotWithShape="1">
          <a:gsLst>
            <a:gs pos="96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0" y="1286927"/>
            <a:ext cx="12192000" cy="3217340"/>
          </a:xfrm>
          <a:prstGeom prst="rect">
            <a:avLst/>
          </a:prstGeom>
        </p:spPr>
      </p:pic>
      <p:sp>
        <p:nvSpPr>
          <p:cNvPr id="2" name="Title 1"/>
          <p:cNvSpPr>
            <a:spLocks noGrp="1"/>
          </p:cNvSpPr>
          <p:nvPr>
            <p:ph type="title"/>
          </p:nvPr>
        </p:nvSpPr>
        <p:spPr>
          <a:xfrm>
            <a:off x="838200" y="143429"/>
            <a:ext cx="10515600" cy="1004721"/>
          </a:xfrm>
        </p:spPr>
        <p:txBody>
          <a:bodyPr>
            <a:normAutofit/>
          </a:bodyPr>
          <a:lstStyle/>
          <a:p>
            <a:r>
              <a:rPr lang="en-US" sz="5400" dirty="0">
                <a:solidFill>
                  <a:schemeClr val="bg1"/>
                </a:solidFill>
              </a:rPr>
              <a:t>Section 8 - CODES</a:t>
            </a:r>
            <a:endParaRPr lang="en-US" sz="5400" dirty="0"/>
          </a:p>
        </p:txBody>
      </p:sp>
      <p:sp>
        <p:nvSpPr>
          <p:cNvPr id="3" name="Content Placeholder 2"/>
          <p:cNvSpPr>
            <a:spLocks noGrp="1"/>
          </p:cNvSpPr>
          <p:nvPr>
            <p:ph idx="1"/>
          </p:nvPr>
        </p:nvSpPr>
        <p:spPr>
          <a:xfrm>
            <a:off x="0" y="1557867"/>
            <a:ext cx="12192000" cy="5300133"/>
          </a:xfrm>
        </p:spPr>
        <p:txBody>
          <a:bodyPr>
            <a:normAutofit/>
          </a:bodyPr>
          <a:lstStyle/>
          <a:p>
            <a:endParaRPr lang="en-US" dirty="0"/>
          </a:p>
          <a:p>
            <a:endParaRPr lang="en-US" dirty="0"/>
          </a:p>
          <a:p>
            <a:endParaRPr lang="en-US" dirty="0"/>
          </a:p>
          <a:p>
            <a:endParaRPr lang="en-US" dirty="0"/>
          </a:p>
          <a:p>
            <a:endParaRPr lang="en-US" dirty="0"/>
          </a:p>
          <a:p>
            <a:endParaRPr lang="en-US" dirty="0"/>
          </a:p>
          <a:p>
            <a:pPr defTabSz="91440">
              <a:buFont typeface="Wingdings" panose="05000000000000000000" pitchFamily="2" charset="2"/>
              <a:buChar char="Ø"/>
            </a:pPr>
            <a:r>
              <a:rPr lang="en-US" sz="4800" dirty="0">
                <a:solidFill>
                  <a:schemeClr val="bg1"/>
                </a:solidFill>
              </a:rPr>
              <a:t> Pg. 122, </a:t>
            </a:r>
            <a:r>
              <a:rPr lang="en-US" sz="4800" dirty="0">
                <a:solidFill>
                  <a:srgbClr val="FFFF00"/>
                </a:solidFill>
              </a:rPr>
              <a:t>46. Ran Off Roadway – Other        	       					(Explain)</a:t>
            </a:r>
          </a:p>
          <a:p>
            <a:pPr defTabSz="91440">
              <a:buFont typeface="Wingdings" panose="05000000000000000000" pitchFamily="2" charset="2"/>
              <a:buChar char="Ø"/>
            </a:pPr>
            <a:r>
              <a:rPr lang="en-US" sz="4800" dirty="0">
                <a:solidFill>
                  <a:schemeClr val="bg1"/>
                </a:solidFill>
              </a:rPr>
              <a:t> Pg. 123, </a:t>
            </a:r>
            <a:r>
              <a:rPr lang="en-US" sz="4800" dirty="0">
                <a:solidFill>
                  <a:srgbClr val="FFFF00"/>
                </a:solidFill>
              </a:rPr>
              <a:t>48. Collision Inv. Other Non-Motorist</a:t>
            </a:r>
          </a:p>
        </p:txBody>
      </p:sp>
      <p:cxnSp>
        <p:nvCxnSpPr>
          <p:cNvPr id="4" name="Straight Connector 3"/>
          <p:cNvCxnSpPr/>
          <p:nvPr/>
        </p:nvCxnSpPr>
        <p:spPr>
          <a:xfrm>
            <a:off x="204998" y="994332"/>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7789332" y="1993047"/>
            <a:ext cx="2277535" cy="276020"/>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7789332" y="2402764"/>
            <a:ext cx="2413001" cy="271077"/>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20202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1" animBg="1"/>
      <p:bldP spid="7" grpId="1" animBg="1"/>
    </p:bldLst>
  </p:timing>
</p:sld>
</file>

<file path=ppt/slides/slide156.xml><?xml version="1.0" encoding="utf-8"?>
<p:sld xmlns:a="http://schemas.openxmlformats.org/drawingml/2006/main" xmlns:r="http://schemas.openxmlformats.org/officeDocument/2006/relationships" xmlns:p="http://schemas.openxmlformats.org/presentationml/2006/main">
  <p:cSld>
    <p:bg>
      <p:bgPr>
        <a:gradFill flip="none" rotWithShape="1">
          <a:gsLst>
            <a:gs pos="96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0" y="1286927"/>
            <a:ext cx="12192000" cy="2819406"/>
          </a:xfrm>
          <a:prstGeom prst="rect">
            <a:avLst/>
          </a:prstGeom>
        </p:spPr>
      </p:pic>
      <p:sp>
        <p:nvSpPr>
          <p:cNvPr id="2" name="Title 1"/>
          <p:cNvSpPr>
            <a:spLocks noGrp="1"/>
          </p:cNvSpPr>
          <p:nvPr>
            <p:ph type="title"/>
          </p:nvPr>
        </p:nvSpPr>
        <p:spPr>
          <a:xfrm>
            <a:off x="838200" y="143429"/>
            <a:ext cx="10515600" cy="1004721"/>
          </a:xfrm>
        </p:spPr>
        <p:txBody>
          <a:bodyPr>
            <a:normAutofit/>
          </a:bodyPr>
          <a:lstStyle/>
          <a:p>
            <a:r>
              <a:rPr lang="en-US" sz="5400" dirty="0">
                <a:solidFill>
                  <a:schemeClr val="bg1"/>
                </a:solidFill>
              </a:rPr>
              <a:t>Section 8 - CODES</a:t>
            </a:r>
            <a:endParaRPr lang="en-US" sz="5400" dirty="0"/>
          </a:p>
        </p:txBody>
      </p:sp>
      <p:sp>
        <p:nvSpPr>
          <p:cNvPr id="3" name="Content Placeholder 2"/>
          <p:cNvSpPr>
            <a:spLocks noGrp="1"/>
          </p:cNvSpPr>
          <p:nvPr>
            <p:ph idx="1"/>
          </p:nvPr>
        </p:nvSpPr>
        <p:spPr>
          <a:xfrm>
            <a:off x="0" y="1557867"/>
            <a:ext cx="12192000" cy="5300133"/>
          </a:xfrm>
        </p:spPr>
        <p:txBody>
          <a:bodyPr>
            <a:normAutofit/>
          </a:bodyPr>
          <a:lstStyle/>
          <a:p>
            <a:endParaRPr lang="en-US" dirty="0"/>
          </a:p>
          <a:p>
            <a:endParaRPr lang="en-US" dirty="0"/>
          </a:p>
          <a:p>
            <a:endParaRPr lang="en-US" dirty="0"/>
          </a:p>
          <a:p>
            <a:endParaRPr lang="en-US" dirty="0"/>
          </a:p>
          <a:p>
            <a:endParaRPr lang="en-US" dirty="0"/>
          </a:p>
          <a:p>
            <a:pPr defTabSz="91440">
              <a:buFont typeface="Wingdings" panose="05000000000000000000" pitchFamily="2" charset="2"/>
              <a:buChar char="Ø"/>
            </a:pPr>
            <a:r>
              <a:rPr lang="en-US" sz="4800" dirty="0">
                <a:solidFill>
                  <a:schemeClr val="bg1"/>
                </a:solidFill>
              </a:rPr>
              <a:t> Pg. 123, </a:t>
            </a:r>
            <a:r>
              <a:rPr lang="en-US" sz="4800" dirty="0">
                <a:solidFill>
                  <a:srgbClr val="FFFF00"/>
                </a:solidFill>
              </a:rPr>
              <a:t>49. Struck by Falling, Shifting Cargo 										or Anything Set in Motion by Motor Vehicle</a:t>
            </a:r>
          </a:p>
          <a:p>
            <a:pPr defTabSz="91440">
              <a:buFont typeface="Wingdings" panose="05000000000000000000" pitchFamily="2" charset="2"/>
              <a:buChar char="Ø"/>
            </a:pPr>
            <a:r>
              <a:rPr lang="en-US" sz="4800" dirty="0">
                <a:solidFill>
                  <a:schemeClr val="bg1"/>
                </a:solidFill>
              </a:rPr>
              <a:t> Pg. 123, </a:t>
            </a:r>
            <a:r>
              <a:rPr lang="en-US" sz="4800" dirty="0">
                <a:solidFill>
                  <a:srgbClr val="FFFF00"/>
                </a:solidFill>
              </a:rPr>
              <a:t>50. End Departure </a:t>
            </a:r>
          </a:p>
        </p:txBody>
      </p:sp>
      <p:cxnSp>
        <p:nvCxnSpPr>
          <p:cNvPr id="4" name="Straight Connector 3"/>
          <p:cNvCxnSpPr/>
          <p:nvPr/>
        </p:nvCxnSpPr>
        <p:spPr>
          <a:xfrm>
            <a:off x="204998" y="994332"/>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7841928" y="2446866"/>
            <a:ext cx="3232472" cy="389467"/>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7841928" y="2763444"/>
            <a:ext cx="2843005" cy="276090"/>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62238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1" animBg="1"/>
      <p:bldP spid="7" grpId="1" animBg="1"/>
    </p:bldLst>
  </p:timing>
</p:sld>
</file>

<file path=ppt/slides/slide157.xml><?xml version="1.0" encoding="utf-8"?>
<p:sld xmlns:a="http://schemas.openxmlformats.org/drawingml/2006/main" xmlns:r="http://schemas.openxmlformats.org/officeDocument/2006/relationships" xmlns:p="http://schemas.openxmlformats.org/presentationml/2006/main">
  <p:cSld>
    <p:bg>
      <p:bgPr>
        <a:gradFill flip="none" rotWithShape="1">
          <a:gsLst>
            <a:gs pos="96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F02E65B-0615-75F2-F0AE-EFBA6C6488E4}"/>
              </a:ext>
            </a:extLst>
          </p:cNvPr>
          <p:cNvPicPr>
            <a:picLocks noChangeAspect="1"/>
          </p:cNvPicPr>
          <p:nvPr/>
        </p:nvPicPr>
        <p:blipFill>
          <a:blip r:embed="rId3"/>
          <a:stretch>
            <a:fillRect/>
          </a:stretch>
        </p:blipFill>
        <p:spPr>
          <a:xfrm>
            <a:off x="0" y="1179933"/>
            <a:ext cx="12254144" cy="2326747"/>
          </a:xfrm>
          <a:prstGeom prst="rect">
            <a:avLst/>
          </a:prstGeom>
        </p:spPr>
      </p:pic>
      <p:sp>
        <p:nvSpPr>
          <p:cNvPr id="2" name="Title 1"/>
          <p:cNvSpPr>
            <a:spLocks noGrp="1"/>
          </p:cNvSpPr>
          <p:nvPr>
            <p:ph type="title"/>
          </p:nvPr>
        </p:nvSpPr>
        <p:spPr>
          <a:xfrm>
            <a:off x="838200" y="143429"/>
            <a:ext cx="10515600" cy="1004721"/>
          </a:xfrm>
        </p:spPr>
        <p:txBody>
          <a:bodyPr>
            <a:normAutofit/>
          </a:bodyPr>
          <a:lstStyle/>
          <a:p>
            <a:r>
              <a:rPr lang="en-US" sz="5400" dirty="0">
                <a:solidFill>
                  <a:schemeClr val="bg1"/>
                </a:solidFill>
              </a:rPr>
              <a:t>Section 8 - CODES</a:t>
            </a:r>
            <a:endParaRPr lang="en-US" sz="5400" dirty="0"/>
          </a:p>
        </p:txBody>
      </p:sp>
      <p:sp>
        <p:nvSpPr>
          <p:cNvPr id="3" name="Content Placeholder 2"/>
          <p:cNvSpPr>
            <a:spLocks noGrp="1"/>
          </p:cNvSpPr>
          <p:nvPr>
            <p:ph idx="1"/>
          </p:nvPr>
        </p:nvSpPr>
        <p:spPr>
          <a:xfrm>
            <a:off x="62144" y="1495723"/>
            <a:ext cx="12192000" cy="5300133"/>
          </a:xfrm>
        </p:spPr>
        <p:txBody>
          <a:bodyPr>
            <a:normAutofit lnSpcReduction="10000"/>
          </a:bodyPr>
          <a:lstStyle/>
          <a:p>
            <a:endParaRPr lang="en-US" dirty="0"/>
          </a:p>
          <a:p>
            <a:endParaRPr lang="en-US" dirty="0"/>
          </a:p>
          <a:p>
            <a:endParaRPr lang="en-US" dirty="0"/>
          </a:p>
          <a:p>
            <a:endParaRPr lang="en-US" dirty="0"/>
          </a:p>
          <a:p>
            <a:endParaRPr lang="en-US" dirty="0"/>
          </a:p>
          <a:p>
            <a:pPr marL="0" indent="0" defTabSz="91440">
              <a:buNone/>
            </a:pPr>
            <a:r>
              <a:rPr lang="en-US" sz="4800" dirty="0">
                <a:solidFill>
                  <a:schemeClr val="bg1"/>
                </a:solidFill>
              </a:rPr>
              <a:t>Pg. 124, </a:t>
            </a:r>
            <a:r>
              <a:rPr lang="en-US" sz="4800" dirty="0">
                <a:solidFill>
                  <a:srgbClr val="FFFF00"/>
                </a:solidFill>
              </a:rPr>
              <a:t>FIXED OBJECT CODES FOR VEHICLE ACTION / SEQUENCE OF EVENTS</a:t>
            </a:r>
            <a:r>
              <a:rPr lang="en-US" sz="4800" dirty="0">
                <a:solidFill>
                  <a:schemeClr val="bg1"/>
                </a:solidFill>
              </a:rPr>
              <a:t>:</a:t>
            </a:r>
          </a:p>
          <a:p>
            <a:pPr defTabSz="91440">
              <a:buFont typeface="Wingdings" panose="05000000000000000000" pitchFamily="2" charset="2"/>
              <a:buChar char="Ø"/>
            </a:pPr>
            <a:r>
              <a:rPr lang="en-US" sz="4800" dirty="0">
                <a:solidFill>
                  <a:schemeClr val="bg1"/>
                </a:solidFill>
              </a:rPr>
              <a:t> 23. Changed Utility Pole to </a:t>
            </a:r>
            <a:r>
              <a:rPr lang="en-US" sz="4800" dirty="0">
                <a:solidFill>
                  <a:srgbClr val="FFFF00"/>
                </a:solidFill>
              </a:rPr>
              <a:t>Utility Pole / Guy Wire</a:t>
            </a:r>
          </a:p>
        </p:txBody>
      </p:sp>
      <p:cxnSp>
        <p:nvCxnSpPr>
          <p:cNvPr id="4" name="Straight Connector 3"/>
          <p:cNvCxnSpPr/>
          <p:nvPr/>
        </p:nvCxnSpPr>
        <p:spPr>
          <a:xfrm>
            <a:off x="204998" y="994332"/>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62144" y="2405849"/>
            <a:ext cx="1571348" cy="306990"/>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37945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8.xml><?xml version="1.0" encoding="utf-8"?>
<p:sld xmlns:a="http://schemas.openxmlformats.org/drawingml/2006/main" xmlns:r="http://schemas.openxmlformats.org/officeDocument/2006/relationships" xmlns:p="http://schemas.openxmlformats.org/presentationml/2006/main">
  <p:cSld>
    <p:bg>
      <p:bgPr>
        <a:gradFill flip="none" rotWithShape="1">
          <a:gsLst>
            <a:gs pos="96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9ED162A-AD7D-2729-85BD-3A9E841EC9B2}"/>
              </a:ext>
            </a:extLst>
          </p:cNvPr>
          <p:cNvPicPr>
            <a:picLocks noChangeAspect="1"/>
          </p:cNvPicPr>
          <p:nvPr/>
        </p:nvPicPr>
        <p:blipFill>
          <a:blip r:embed="rId3"/>
          <a:stretch>
            <a:fillRect/>
          </a:stretch>
        </p:blipFill>
        <p:spPr>
          <a:xfrm>
            <a:off x="0" y="1179933"/>
            <a:ext cx="12254144" cy="2442156"/>
          </a:xfrm>
          <a:prstGeom prst="rect">
            <a:avLst/>
          </a:prstGeom>
        </p:spPr>
      </p:pic>
      <p:sp>
        <p:nvSpPr>
          <p:cNvPr id="2" name="Title 1"/>
          <p:cNvSpPr>
            <a:spLocks noGrp="1"/>
          </p:cNvSpPr>
          <p:nvPr>
            <p:ph type="title"/>
          </p:nvPr>
        </p:nvSpPr>
        <p:spPr>
          <a:xfrm>
            <a:off x="838200" y="143429"/>
            <a:ext cx="10515600" cy="1004721"/>
          </a:xfrm>
        </p:spPr>
        <p:txBody>
          <a:bodyPr>
            <a:normAutofit/>
          </a:bodyPr>
          <a:lstStyle/>
          <a:p>
            <a:r>
              <a:rPr lang="en-US" sz="5400" dirty="0">
                <a:solidFill>
                  <a:schemeClr val="bg1"/>
                </a:solidFill>
              </a:rPr>
              <a:t>Section 8 - CODES</a:t>
            </a:r>
            <a:endParaRPr lang="en-US" sz="5400" dirty="0"/>
          </a:p>
        </p:txBody>
      </p:sp>
      <p:sp>
        <p:nvSpPr>
          <p:cNvPr id="3" name="Content Placeholder 2"/>
          <p:cNvSpPr>
            <a:spLocks noGrp="1"/>
          </p:cNvSpPr>
          <p:nvPr>
            <p:ph idx="1"/>
          </p:nvPr>
        </p:nvSpPr>
        <p:spPr>
          <a:xfrm>
            <a:off x="0" y="1557867"/>
            <a:ext cx="12192000" cy="5300133"/>
          </a:xfrm>
        </p:spPr>
        <p:txBody>
          <a:bodyPr>
            <a:normAutofit lnSpcReduction="10000"/>
          </a:bodyPr>
          <a:lstStyle/>
          <a:p>
            <a:endParaRPr lang="en-US" dirty="0"/>
          </a:p>
          <a:p>
            <a:endParaRPr lang="en-US" dirty="0"/>
          </a:p>
          <a:p>
            <a:endParaRPr lang="en-US" dirty="0"/>
          </a:p>
          <a:p>
            <a:endParaRPr lang="en-US" dirty="0"/>
          </a:p>
          <a:p>
            <a:endParaRPr lang="en-US" dirty="0"/>
          </a:p>
          <a:p>
            <a:pPr marL="0" indent="0" defTabSz="91440">
              <a:buNone/>
            </a:pPr>
            <a:r>
              <a:rPr lang="en-US" sz="4800" dirty="0">
                <a:solidFill>
                  <a:schemeClr val="bg1"/>
                </a:solidFill>
              </a:rPr>
              <a:t>Pg. 126, </a:t>
            </a:r>
            <a:r>
              <a:rPr lang="en-US" sz="4800" dirty="0">
                <a:solidFill>
                  <a:srgbClr val="FFFF00"/>
                </a:solidFill>
              </a:rPr>
              <a:t>FIXED OBJECT CODES FOR VEHICLE ACTION / SEQUENCE OF EVENTS</a:t>
            </a:r>
            <a:r>
              <a:rPr lang="en-US" sz="4800" dirty="0">
                <a:solidFill>
                  <a:schemeClr val="bg1"/>
                </a:solidFill>
              </a:rPr>
              <a:t>:</a:t>
            </a:r>
          </a:p>
          <a:p>
            <a:pPr defTabSz="91440">
              <a:buFont typeface="Wingdings" panose="05000000000000000000" pitchFamily="2" charset="2"/>
              <a:buChar char="Ø"/>
            </a:pPr>
            <a:r>
              <a:rPr lang="en-US" sz="4800" dirty="0">
                <a:solidFill>
                  <a:schemeClr val="bg1"/>
                </a:solidFill>
              </a:rPr>
              <a:t> 32. Building – Roofed </a:t>
            </a:r>
            <a:r>
              <a:rPr lang="en-US" sz="4800" dirty="0">
                <a:solidFill>
                  <a:srgbClr val="FFFF00"/>
                </a:solidFill>
              </a:rPr>
              <a:t>and walled </a:t>
            </a:r>
            <a:r>
              <a:rPr lang="en-US" sz="4800" dirty="0">
                <a:solidFill>
                  <a:schemeClr val="bg1"/>
                </a:solidFill>
              </a:rPr>
              <a:t>structure for permanent use attached to the terrain.</a:t>
            </a:r>
            <a:endParaRPr lang="en-US" sz="4800" dirty="0">
              <a:solidFill>
                <a:srgbClr val="FFFF00"/>
              </a:solidFill>
            </a:endParaRPr>
          </a:p>
        </p:txBody>
      </p:sp>
      <p:cxnSp>
        <p:nvCxnSpPr>
          <p:cNvPr id="4" name="Straight Connector 3"/>
          <p:cNvCxnSpPr/>
          <p:nvPr/>
        </p:nvCxnSpPr>
        <p:spPr>
          <a:xfrm>
            <a:off x="204998" y="994332"/>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5462161" y="1565694"/>
            <a:ext cx="876496" cy="303817"/>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02729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9.xml><?xml version="1.0" encoding="utf-8"?>
<p:sld xmlns:a="http://schemas.openxmlformats.org/drawingml/2006/main" xmlns:r="http://schemas.openxmlformats.org/officeDocument/2006/relationships" xmlns:p="http://schemas.openxmlformats.org/presentationml/2006/main">
  <p:cSld>
    <p:bg>
      <p:bgPr>
        <a:gradFill flip="none" rotWithShape="1">
          <a:gsLst>
            <a:gs pos="96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0" y="1428325"/>
            <a:ext cx="12192000" cy="2474808"/>
          </a:xfrm>
          <a:prstGeom prst="rect">
            <a:avLst/>
          </a:prstGeom>
        </p:spPr>
      </p:pic>
      <p:sp>
        <p:nvSpPr>
          <p:cNvPr id="2" name="Title 1"/>
          <p:cNvSpPr>
            <a:spLocks noGrp="1"/>
          </p:cNvSpPr>
          <p:nvPr>
            <p:ph type="title"/>
          </p:nvPr>
        </p:nvSpPr>
        <p:spPr>
          <a:xfrm>
            <a:off x="838200" y="143429"/>
            <a:ext cx="10515600" cy="1004721"/>
          </a:xfrm>
        </p:spPr>
        <p:txBody>
          <a:bodyPr>
            <a:normAutofit/>
          </a:bodyPr>
          <a:lstStyle/>
          <a:p>
            <a:r>
              <a:rPr lang="en-US" sz="5400" dirty="0">
                <a:solidFill>
                  <a:schemeClr val="bg1"/>
                </a:solidFill>
              </a:rPr>
              <a:t>Section 8 - CODES</a:t>
            </a:r>
            <a:endParaRPr lang="en-US" sz="5400" dirty="0"/>
          </a:p>
        </p:txBody>
      </p:sp>
      <p:sp>
        <p:nvSpPr>
          <p:cNvPr id="3" name="Content Placeholder 2"/>
          <p:cNvSpPr>
            <a:spLocks noGrp="1"/>
          </p:cNvSpPr>
          <p:nvPr>
            <p:ph idx="1"/>
          </p:nvPr>
        </p:nvSpPr>
        <p:spPr>
          <a:xfrm>
            <a:off x="0" y="1709530"/>
            <a:ext cx="12192000" cy="5148470"/>
          </a:xfrm>
        </p:spPr>
        <p:txBody>
          <a:bodyPr>
            <a:normAutofit fontScale="92500" lnSpcReduction="10000"/>
          </a:bodyPr>
          <a:lstStyle/>
          <a:p>
            <a:endParaRPr lang="en-US" dirty="0"/>
          </a:p>
          <a:p>
            <a:endParaRPr lang="en-US" dirty="0"/>
          </a:p>
          <a:p>
            <a:endParaRPr lang="en-US" dirty="0"/>
          </a:p>
          <a:p>
            <a:endParaRPr lang="en-US" dirty="0"/>
          </a:p>
          <a:p>
            <a:endParaRPr lang="en-US" dirty="0"/>
          </a:p>
          <a:p>
            <a:pPr defTabSz="91440">
              <a:buFont typeface="Wingdings" panose="05000000000000000000" pitchFamily="2" charset="2"/>
              <a:buChar char="Ø"/>
            </a:pPr>
            <a:r>
              <a:rPr lang="en-US" sz="4800" dirty="0">
                <a:solidFill>
                  <a:schemeClr val="bg1"/>
                </a:solidFill>
              </a:rPr>
              <a:t> Pgs. 129-131, item t., </a:t>
            </a:r>
            <a:r>
              <a:rPr lang="en-US" sz="4800" dirty="0">
                <a:solidFill>
                  <a:srgbClr val="FFFF00"/>
                </a:solidFill>
              </a:rPr>
              <a:t>PROBABLE CONTRIBUTING 								CIRSUMSTANCES</a:t>
            </a:r>
            <a:r>
              <a:rPr lang="en-US" sz="4800" dirty="0">
                <a:solidFill>
                  <a:schemeClr val="bg1"/>
                </a:solidFill>
              </a:rPr>
              <a:t>, changed the following 									      											attributes:</a:t>
            </a:r>
            <a:endParaRPr lang="en-US" sz="4800" dirty="0">
              <a:solidFill>
                <a:srgbClr val="FFFF00"/>
              </a:solidFill>
            </a:endParaRPr>
          </a:p>
          <a:p>
            <a:pPr defTabSz="91440">
              <a:buFont typeface="Wingdings" panose="05000000000000000000" pitchFamily="2" charset="2"/>
              <a:buChar char="Ø"/>
            </a:pPr>
            <a:r>
              <a:rPr lang="en-US" sz="4800" dirty="0">
                <a:solidFill>
                  <a:schemeClr val="bg1"/>
                </a:solidFill>
              </a:rPr>
              <a:t> Pg. 130, </a:t>
            </a:r>
            <a:r>
              <a:rPr lang="en-US" sz="4800" dirty="0">
                <a:solidFill>
                  <a:srgbClr val="FFFF00"/>
                </a:solidFill>
              </a:rPr>
              <a:t>7.</a:t>
            </a:r>
            <a:r>
              <a:rPr lang="en-US" sz="4800" dirty="0">
                <a:solidFill>
                  <a:schemeClr val="bg1"/>
                </a:solidFill>
              </a:rPr>
              <a:t> </a:t>
            </a:r>
            <a:r>
              <a:rPr lang="en-US" sz="4800" dirty="0">
                <a:solidFill>
                  <a:srgbClr val="FFFF00"/>
                </a:solidFill>
              </a:rPr>
              <a:t>Failure to Obey Traffic Signs, Signals, or      				Officer</a:t>
            </a:r>
          </a:p>
        </p:txBody>
      </p:sp>
      <p:cxnSp>
        <p:nvCxnSpPr>
          <p:cNvPr id="4" name="Straight Connector 3"/>
          <p:cNvCxnSpPr/>
          <p:nvPr/>
        </p:nvCxnSpPr>
        <p:spPr>
          <a:xfrm>
            <a:off x="204998" y="994332"/>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94161" y="2844799"/>
            <a:ext cx="1844706" cy="440267"/>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69079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0.xml><?xml version="1.0" encoding="utf-8"?>
<p:sld xmlns:a="http://schemas.openxmlformats.org/drawingml/2006/main" xmlns:r="http://schemas.openxmlformats.org/officeDocument/2006/relationships" xmlns:p="http://schemas.openxmlformats.org/presentationml/2006/main">
  <p:cSld>
    <p:bg>
      <p:bgPr>
        <a:gradFill flip="none" rotWithShape="1">
          <a:gsLst>
            <a:gs pos="96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0" y="1428325"/>
            <a:ext cx="12192000" cy="2474808"/>
          </a:xfrm>
          <a:prstGeom prst="rect">
            <a:avLst/>
          </a:prstGeom>
        </p:spPr>
      </p:pic>
      <p:sp>
        <p:nvSpPr>
          <p:cNvPr id="2" name="Title 1"/>
          <p:cNvSpPr>
            <a:spLocks noGrp="1"/>
          </p:cNvSpPr>
          <p:nvPr>
            <p:ph type="title"/>
          </p:nvPr>
        </p:nvSpPr>
        <p:spPr>
          <a:xfrm>
            <a:off x="838200" y="143429"/>
            <a:ext cx="10515600" cy="1004721"/>
          </a:xfrm>
        </p:spPr>
        <p:txBody>
          <a:bodyPr>
            <a:normAutofit/>
          </a:bodyPr>
          <a:lstStyle/>
          <a:p>
            <a:r>
              <a:rPr lang="en-US" sz="5400" dirty="0">
                <a:solidFill>
                  <a:schemeClr val="bg1"/>
                </a:solidFill>
              </a:rPr>
              <a:t>Section 8 - CODES</a:t>
            </a:r>
            <a:endParaRPr lang="en-US" sz="5400" dirty="0"/>
          </a:p>
        </p:txBody>
      </p:sp>
      <p:sp>
        <p:nvSpPr>
          <p:cNvPr id="3" name="Content Placeholder 2"/>
          <p:cNvSpPr>
            <a:spLocks noGrp="1"/>
          </p:cNvSpPr>
          <p:nvPr>
            <p:ph idx="1"/>
          </p:nvPr>
        </p:nvSpPr>
        <p:spPr>
          <a:xfrm>
            <a:off x="0" y="1557867"/>
            <a:ext cx="12192000" cy="5300133"/>
          </a:xfrm>
        </p:spPr>
        <p:txBody>
          <a:bodyPr>
            <a:normAutofit/>
          </a:bodyPr>
          <a:lstStyle/>
          <a:p>
            <a:endParaRPr lang="en-US" dirty="0"/>
          </a:p>
          <a:p>
            <a:endParaRPr lang="en-US" dirty="0"/>
          </a:p>
          <a:p>
            <a:endParaRPr lang="en-US" dirty="0"/>
          </a:p>
          <a:p>
            <a:endParaRPr lang="en-US" dirty="0"/>
          </a:p>
          <a:p>
            <a:endParaRPr lang="en-US" dirty="0"/>
          </a:p>
          <a:p>
            <a:pPr defTabSz="91440">
              <a:buFont typeface="Wingdings" panose="05000000000000000000" pitchFamily="2" charset="2"/>
              <a:buChar char="Ø"/>
            </a:pPr>
            <a:r>
              <a:rPr lang="en-US" sz="4800" dirty="0">
                <a:solidFill>
                  <a:schemeClr val="bg1"/>
                </a:solidFill>
              </a:rPr>
              <a:t> Pg. 130, </a:t>
            </a:r>
            <a:r>
              <a:rPr lang="en-US" sz="4800" dirty="0">
                <a:solidFill>
                  <a:srgbClr val="FFFF00"/>
                </a:solidFill>
              </a:rPr>
              <a:t>14. Wrong Way </a:t>
            </a:r>
          </a:p>
        </p:txBody>
      </p:sp>
      <p:cxnSp>
        <p:nvCxnSpPr>
          <p:cNvPr id="4" name="Straight Connector 3"/>
          <p:cNvCxnSpPr/>
          <p:nvPr/>
        </p:nvCxnSpPr>
        <p:spPr>
          <a:xfrm>
            <a:off x="204998" y="994332"/>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2820427" y="2603569"/>
            <a:ext cx="1023439" cy="292032"/>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3690109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bg>
      <p:bgPr>
        <a:gradFill flip="none" rotWithShape="1">
          <a:gsLst>
            <a:gs pos="85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5400" dirty="0">
                <a:solidFill>
                  <a:schemeClr val="bg1"/>
                </a:solidFill>
              </a:rPr>
              <a:t>Railway Vehicle Crash Continuation/Supplement</a:t>
            </a:r>
          </a:p>
        </p:txBody>
      </p:sp>
      <p:sp>
        <p:nvSpPr>
          <p:cNvPr id="3" name="Content Placeholder 2"/>
          <p:cNvSpPr>
            <a:spLocks noGrp="1"/>
          </p:cNvSpPr>
          <p:nvPr>
            <p:ph idx="1"/>
          </p:nvPr>
        </p:nvSpPr>
        <p:spPr>
          <a:xfrm>
            <a:off x="0" y="4273826"/>
            <a:ext cx="12192000" cy="2584173"/>
          </a:xfrm>
        </p:spPr>
        <p:txBody>
          <a:bodyPr/>
          <a:lstStyle/>
          <a:p>
            <a:endParaRPr lang="en-US" dirty="0"/>
          </a:p>
          <a:p>
            <a:pPr marL="0" indent="0">
              <a:buNone/>
            </a:pPr>
            <a:r>
              <a:rPr lang="en-US" sz="4000" dirty="0">
                <a:solidFill>
                  <a:schemeClr val="bg1"/>
                </a:solidFill>
              </a:rPr>
              <a:t>Pg. 137, Train Damage field, we changed code </a:t>
            </a:r>
            <a:r>
              <a:rPr lang="en-US" sz="4000" dirty="0">
                <a:solidFill>
                  <a:srgbClr val="FFFF00"/>
                </a:solidFill>
              </a:rPr>
              <a:t>21 – Towed Unit </a:t>
            </a:r>
            <a:r>
              <a:rPr lang="en-US" sz="4000" dirty="0">
                <a:solidFill>
                  <a:schemeClr val="bg1"/>
                </a:solidFill>
              </a:rPr>
              <a:t>to </a:t>
            </a:r>
            <a:r>
              <a:rPr lang="en-US" sz="4000" dirty="0">
                <a:solidFill>
                  <a:srgbClr val="FFFF00"/>
                </a:solidFill>
              </a:rPr>
              <a:t>21 – Trailer / Towed Unit</a:t>
            </a:r>
            <a:r>
              <a:rPr lang="en-US" sz="4000" dirty="0">
                <a:solidFill>
                  <a:schemeClr val="bg1"/>
                </a:solidFill>
              </a:rPr>
              <a:t>.</a:t>
            </a:r>
          </a:p>
        </p:txBody>
      </p:sp>
      <p:pic>
        <p:nvPicPr>
          <p:cNvPr id="4" name="Picture 3"/>
          <p:cNvPicPr>
            <a:picLocks noChangeAspect="1"/>
          </p:cNvPicPr>
          <p:nvPr/>
        </p:nvPicPr>
        <p:blipFill>
          <a:blip r:embed="rId2"/>
          <a:stretch>
            <a:fillRect/>
          </a:stretch>
        </p:blipFill>
        <p:spPr>
          <a:xfrm>
            <a:off x="2724150" y="1858203"/>
            <a:ext cx="6743700" cy="2157205"/>
          </a:xfrm>
          <a:prstGeom prst="rect">
            <a:avLst/>
          </a:prstGeom>
        </p:spPr>
      </p:pic>
      <p:cxnSp>
        <p:nvCxnSpPr>
          <p:cNvPr id="5" name="Straight Connector 4"/>
          <p:cNvCxnSpPr/>
          <p:nvPr/>
        </p:nvCxnSpPr>
        <p:spPr>
          <a:xfrm>
            <a:off x="204998" y="1666412"/>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6984922" y="3140282"/>
            <a:ext cx="1642243" cy="308596"/>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00391240"/>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bg>
      <p:bgPr>
        <a:gradFill flip="none" rotWithShape="1">
          <a:gsLst>
            <a:gs pos="85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5400" dirty="0">
                <a:solidFill>
                  <a:schemeClr val="bg1"/>
                </a:solidFill>
              </a:rPr>
              <a:t>Railway Vehicle Crash Continuation/Supplement</a:t>
            </a:r>
          </a:p>
        </p:txBody>
      </p:sp>
      <p:sp>
        <p:nvSpPr>
          <p:cNvPr id="3" name="Content Placeholder 2"/>
          <p:cNvSpPr>
            <a:spLocks noGrp="1"/>
          </p:cNvSpPr>
          <p:nvPr>
            <p:ph idx="1"/>
          </p:nvPr>
        </p:nvSpPr>
        <p:spPr>
          <a:xfrm>
            <a:off x="0" y="4273826"/>
            <a:ext cx="12192000" cy="2584173"/>
          </a:xfrm>
        </p:spPr>
        <p:txBody>
          <a:bodyPr/>
          <a:lstStyle/>
          <a:p>
            <a:pPr marL="0" indent="0">
              <a:buNone/>
            </a:pPr>
            <a:r>
              <a:rPr lang="en-US" sz="4000" dirty="0">
                <a:solidFill>
                  <a:schemeClr val="bg1"/>
                </a:solidFill>
              </a:rPr>
              <a:t>Pgs. 146-148, item i., allowed up to </a:t>
            </a:r>
            <a:r>
              <a:rPr lang="en-US" sz="4000" dirty="0">
                <a:solidFill>
                  <a:srgbClr val="FFFF00"/>
                </a:solidFill>
              </a:rPr>
              <a:t>four</a:t>
            </a:r>
            <a:r>
              <a:rPr lang="en-US" sz="4000" dirty="0">
                <a:solidFill>
                  <a:schemeClr val="bg1"/>
                </a:solidFill>
              </a:rPr>
              <a:t> </a:t>
            </a:r>
            <a:r>
              <a:rPr lang="en-US" sz="4000" dirty="0">
                <a:solidFill>
                  <a:srgbClr val="FFFF00"/>
                </a:solidFill>
              </a:rPr>
              <a:t>Air Bag </a:t>
            </a:r>
            <a:r>
              <a:rPr lang="en-US" sz="4000" dirty="0">
                <a:solidFill>
                  <a:schemeClr val="bg1"/>
                </a:solidFill>
              </a:rPr>
              <a:t>codes for the engineer, conductor, train crew members, and passengers.</a:t>
            </a:r>
          </a:p>
        </p:txBody>
      </p:sp>
      <p:cxnSp>
        <p:nvCxnSpPr>
          <p:cNvPr id="5" name="Straight Connector 4"/>
          <p:cNvCxnSpPr/>
          <p:nvPr/>
        </p:nvCxnSpPr>
        <p:spPr>
          <a:xfrm>
            <a:off x="204998" y="1666412"/>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2"/>
          <a:stretch>
            <a:fillRect/>
          </a:stretch>
        </p:blipFill>
        <p:spPr>
          <a:xfrm>
            <a:off x="0" y="1804451"/>
            <a:ext cx="12192000" cy="2469375"/>
          </a:xfrm>
          <a:prstGeom prst="rect">
            <a:avLst/>
          </a:prstGeom>
        </p:spPr>
      </p:pic>
      <p:sp>
        <p:nvSpPr>
          <p:cNvPr id="8" name="Rectangle 7"/>
          <p:cNvSpPr/>
          <p:nvPr/>
        </p:nvSpPr>
        <p:spPr>
          <a:xfrm>
            <a:off x="8416156" y="2037037"/>
            <a:ext cx="1513035" cy="2236789"/>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90221699"/>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bg>
      <p:bgPr>
        <a:gradFill flip="none" rotWithShape="1">
          <a:gsLst>
            <a:gs pos="99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84199" y="204258"/>
            <a:ext cx="10786533" cy="1006475"/>
          </a:xfrm>
        </p:spPr>
        <p:txBody>
          <a:bodyPr>
            <a:noAutofit/>
          </a:bodyPr>
          <a:lstStyle/>
          <a:p>
            <a:r>
              <a:rPr lang="en-US" sz="5400" dirty="0">
                <a:solidFill>
                  <a:schemeClr val="bg1"/>
                </a:solidFill>
              </a:rPr>
              <a:t>APPENDIX A – Short Form Information</a:t>
            </a:r>
          </a:p>
        </p:txBody>
      </p:sp>
      <p:sp>
        <p:nvSpPr>
          <p:cNvPr id="3" name="Content Placeholder 2"/>
          <p:cNvSpPr>
            <a:spLocks noGrp="1"/>
          </p:cNvSpPr>
          <p:nvPr>
            <p:ph idx="1"/>
          </p:nvPr>
        </p:nvSpPr>
        <p:spPr>
          <a:xfrm>
            <a:off x="135467" y="1422400"/>
            <a:ext cx="12056533" cy="5325533"/>
          </a:xfrm>
        </p:spPr>
        <p:txBody>
          <a:bodyPr>
            <a:noAutofit/>
          </a:bodyPr>
          <a:lstStyle/>
          <a:p>
            <a:pPr marL="0" indent="0">
              <a:buNone/>
            </a:pPr>
            <a:r>
              <a:rPr lang="en-US" sz="4200" dirty="0">
                <a:solidFill>
                  <a:schemeClr val="bg1"/>
                </a:solidFill>
              </a:rPr>
              <a:t>Pg. 149, Section 1, added the following to the list of required short form fields:</a:t>
            </a:r>
          </a:p>
          <a:p>
            <a:pPr>
              <a:buFont typeface="Wingdings" panose="05000000000000000000" pitchFamily="2" charset="2"/>
              <a:buChar char="Ø"/>
            </a:pPr>
            <a:r>
              <a:rPr lang="en-US" sz="4200" dirty="0">
                <a:solidFill>
                  <a:schemeClr val="bg1"/>
                </a:solidFill>
              </a:rPr>
              <a:t>  </a:t>
            </a:r>
            <a:r>
              <a:rPr lang="en-US" sz="4200" dirty="0">
                <a:solidFill>
                  <a:srgbClr val="FFFF00"/>
                </a:solidFill>
              </a:rPr>
              <a:t>Date of Rdwy. Clear</a:t>
            </a:r>
          </a:p>
          <a:p>
            <a:pPr>
              <a:buFont typeface="Wingdings" panose="05000000000000000000" pitchFamily="2" charset="2"/>
              <a:buChar char="Ø"/>
            </a:pPr>
            <a:r>
              <a:rPr lang="en-US" sz="4200" dirty="0">
                <a:solidFill>
                  <a:schemeClr val="bg1"/>
                </a:solidFill>
              </a:rPr>
              <a:t>  </a:t>
            </a:r>
            <a:r>
              <a:rPr lang="en-US" sz="4200" dirty="0">
                <a:solidFill>
                  <a:srgbClr val="FFFF00"/>
                </a:solidFill>
              </a:rPr>
              <a:t>Time of Rdwy. Clear</a:t>
            </a:r>
          </a:p>
          <a:p>
            <a:pPr marL="0" indent="0">
              <a:buNone/>
            </a:pPr>
            <a:endParaRPr lang="en-US" sz="4200" dirty="0">
              <a:solidFill>
                <a:schemeClr val="bg1"/>
              </a:solidFill>
            </a:endParaRPr>
          </a:p>
        </p:txBody>
      </p:sp>
      <p:cxnSp>
        <p:nvCxnSpPr>
          <p:cNvPr id="4" name="Straight Connector 3"/>
          <p:cNvCxnSpPr/>
          <p:nvPr/>
        </p:nvCxnSpPr>
        <p:spPr>
          <a:xfrm>
            <a:off x="135467" y="1059457"/>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5265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4.xml><?xml version="1.0" encoding="utf-8"?>
<p:sld xmlns:a="http://schemas.openxmlformats.org/drawingml/2006/main" xmlns:r="http://schemas.openxmlformats.org/officeDocument/2006/relationships" xmlns:p="http://schemas.openxmlformats.org/presentationml/2006/main">
  <p:cSld>
    <p:bg>
      <p:bgPr>
        <a:gradFill flip="none" rotWithShape="1">
          <a:gsLst>
            <a:gs pos="99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84199" y="204258"/>
            <a:ext cx="10786533" cy="1006475"/>
          </a:xfrm>
        </p:spPr>
        <p:txBody>
          <a:bodyPr>
            <a:noAutofit/>
          </a:bodyPr>
          <a:lstStyle/>
          <a:p>
            <a:r>
              <a:rPr lang="en-US" sz="5400" dirty="0">
                <a:solidFill>
                  <a:schemeClr val="bg1"/>
                </a:solidFill>
              </a:rPr>
              <a:t>APPENDIX A – Short Form Information</a:t>
            </a:r>
          </a:p>
        </p:txBody>
      </p:sp>
      <p:sp>
        <p:nvSpPr>
          <p:cNvPr id="3" name="Content Placeholder 2"/>
          <p:cNvSpPr>
            <a:spLocks noGrp="1"/>
          </p:cNvSpPr>
          <p:nvPr>
            <p:ph idx="1"/>
          </p:nvPr>
        </p:nvSpPr>
        <p:spPr>
          <a:xfrm>
            <a:off x="135467" y="1422400"/>
            <a:ext cx="12056533" cy="5325533"/>
          </a:xfrm>
        </p:spPr>
        <p:txBody>
          <a:bodyPr>
            <a:noAutofit/>
          </a:bodyPr>
          <a:lstStyle/>
          <a:p>
            <a:pPr marL="0" indent="0">
              <a:buNone/>
            </a:pPr>
            <a:r>
              <a:rPr lang="en-US" sz="4200" dirty="0">
                <a:solidFill>
                  <a:schemeClr val="bg1"/>
                </a:solidFill>
              </a:rPr>
              <a:t>Pg. 149, Section 7, added the following to the list of required short form fields:</a:t>
            </a:r>
          </a:p>
          <a:p>
            <a:pPr>
              <a:buFont typeface="Wingdings" panose="05000000000000000000" pitchFamily="2" charset="2"/>
              <a:buChar char="Ø"/>
            </a:pPr>
            <a:r>
              <a:rPr lang="en-US" sz="4200" dirty="0">
                <a:solidFill>
                  <a:schemeClr val="bg1"/>
                </a:solidFill>
              </a:rPr>
              <a:t> </a:t>
            </a:r>
            <a:r>
              <a:rPr lang="en-US" sz="4200" dirty="0">
                <a:solidFill>
                  <a:srgbClr val="FFFF00"/>
                </a:solidFill>
              </a:rPr>
              <a:t>First &amp; Second Trailer Towed Unit – License Plate                  	No. (If applicable)</a:t>
            </a:r>
          </a:p>
          <a:p>
            <a:pPr>
              <a:buFont typeface="Wingdings" panose="05000000000000000000" pitchFamily="2" charset="2"/>
              <a:buChar char="Ø"/>
            </a:pPr>
            <a:r>
              <a:rPr lang="en-US" sz="4200" dirty="0">
                <a:solidFill>
                  <a:schemeClr val="bg1"/>
                </a:solidFill>
              </a:rPr>
              <a:t> </a:t>
            </a:r>
            <a:r>
              <a:rPr lang="en-US" sz="4200" dirty="0">
                <a:solidFill>
                  <a:srgbClr val="FFFF00"/>
                </a:solidFill>
              </a:rPr>
              <a:t>First &amp; Second Trailer Towed Unit – State</a:t>
            </a:r>
            <a:r>
              <a:rPr lang="en-US" sz="4200" dirty="0">
                <a:solidFill>
                  <a:schemeClr val="bg1"/>
                </a:solidFill>
              </a:rPr>
              <a:t>	</a:t>
            </a:r>
          </a:p>
          <a:p>
            <a:pPr>
              <a:buFont typeface="Wingdings" panose="05000000000000000000" pitchFamily="2" charset="2"/>
              <a:buChar char="Ø"/>
            </a:pPr>
            <a:r>
              <a:rPr lang="en-US" sz="4200" dirty="0">
                <a:solidFill>
                  <a:schemeClr val="bg1"/>
                </a:solidFill>
              </a:rPr>
              <a:t> </a:t>
            </a:r>
            <a:r>
              <a:rPr lang="en-US" sz="4200" dirty="0">
                <a:solidFill>
                  <a:srgbClr val="FFFF00"/>
                </a:solidFill>
              </a:rPr>
              <a:t>First &amp; Second Trailer Towed Unit – VIN	</a:t>
            </a:r>
          </a:p>
          <a:p>
            <a:pPr>
              <a:buFont typeface="Wingdings" panose="05000000000000000000" pitchFamily="2" charset="2"/>
              <a:buChar char="Ø"/>
            </a:pPr>
            <a:r>
              <a:rPr lang="en-US" sz="4200" dirty="0">
                <a:solidFill>
                  <a:schemeClr val="bg1"/>
                </a:solidFill>
              </a:rPr>
              <a:t> </a:t>
            </a:r>
            <a:r>
              <a:rPr lang="en-US" sz="4200" dirty="0">
                <a:solidFill>
                  <a:srgbClr val="FFFF00"/>
                </a:solidFill>
              </a:rPr>
              <a:t>Work Zone</a:t>
            </a:r>
          </a:p>
          <a:p>
            <a:pPr>
              <a:buFont typeface="Wingdings" panose="05000000000000000000" pitchFamily="2" charset="2"/>
              <a:buChar char="Ø"/>
            </a:pPr>
            <a:r>
              <a:rPr lang="en-US" sz="4200" dirty="0">
                <a:solidFill>
                  <a:schemeClr val="bg1"/>
                </a:solidFill>
              </a:rPr>
              <a:t> </a:t>
            </a:r>
            <a:r>
              <a:rPr lang="en-US" sz="4200" dirty="0">
                <a:solidFill>
                  <a:srgbClr val="FFFF00"/>
                </a:solidFill>
              </a:rPr>
              <a:t>Type of Work Zone</a:t>
            </a:r>
          </a:p>
        </p:txBody>
      </p:sp>
      <p:cxnSp>
        <p:nvCxnSpPr>
          <p:cNvPr id="4" name="Straight Connector 3"/>
          <p:cNvCxnSpPr/>
          <p:nvPr/>
        </p:nvCxnSpPr>
        <p:spPr>
          <a:xfrm>
            <a:off x="135467" y="1059457"/>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8175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5.xml><?xml version="1.0" encoding="utf-8"?>
<p:sld xmlns:a="http://schemas.openxmlformats.org/drawingml/2006/main" xmlns:r="http://schemas.openxmlformats.org/officeDocument/2006/relationships" xmlns:p="http://schemas.openxmlformats.org/presentationml/2006/main">
  <p:cSld>
    <p:bg>
      <p:bgPr>
        <a:gradFill flip="none" rotWithShape="1">
          <a:gsLst>
            <a:gs pos="99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84199" y="204258"/>
            <a:ext cx="10786533" cy="1006475"/>
          </a:xfrm>
        </p:spPr>
        <p:txBody>
          <a:bodyPr>
            <a:noAutofit/>
          </a:bodyPr>
          <a:lstStyle/>
          <a:p>
            <a:r>
              <a:rPr lang="en-US" sz="5400" dirty="0">
                <a:solidFill>
                  <a:schemeClr val="bg1"/>
                </a:solidFill>
              </a:rPr>
              <a:t>APPENDIX A – Short Form Information</a:t>
            </a:r>
          </a:p>
        </p:txBody>
      </p:sp>
      <p:sp>
        <p:nvSpPr>
          <p:cNvPr id="3" name="Content Placeholder 2"/>
          <p:cNvSpPr>
            <a:spLocks noGrp="1"/>
          </p:cNvSpPr>
          <p:nvPr>
            <p:ph idx="1"/>
          </p:nvPr>
        </p:nvSpPr>
        <p:spPr>
          <a:xfrm>
            <a:off x="135467" y="1422400"/>
            <a:ext cx="12056533" cy="5325533"/>
          </a:xfrm>
        </p:spPr>
        <p:txBody>
          <a:bodyPr>
            <a:noAutofit/>
          </a:bodyPr>
          <a:lstStyle/>
          <a:p>
            <a:pPr marL="0" indent="0">
              <a:buNone/>
            </a:pPr>
            <a:r>
              <a:rPr lang="en-US" sz="4200" dirty="0">
                <a:solidFill>
                  <a:schemeClr val="bg1"/>
                </a:solidFill>
              </a:rPr>
              <a:t>Pg. 149, Section 7, added the following to the list of required short form fields:</a:t>
            </a:r>
          </a:p>
          <a:p>
            <a:pPr>
              <a:buFont typeface="Wingdings" panose="05000000000000000000" pitchFamily="2" charset="2"/>
              <a:buChar char="Ø"/>
            </a:pPr>
            <a:r>
              <a:rPr lang="en-US" sz="4200" dirty="0">
                <a:solidFill>
                  <a:schemeClr val="bg1"/>
                </a:solidFill>
              </a:rPr>
              <a:t> </a:t>
            </a:r>
            <a:r>
              <a:rPr lang="en-US" sz="4200" dirty="0">
                <a:solidFill>
                  <a:srgbClr val="FFFF00"/>
                </a:solidFill>
              </a:rPr>
              <a:t>Location of Crash</a:t>
            </a:r>
          </a:p>
          <a:p>
            <a:pPr>
              <a:buFont typeface="Wingdings" panose="05000000000000000000" pitchFamily="2" charset="2"/>
              <a:buChar char="Ø"/>
            </a:pPr>
            <a:r>
              <a:rPr lang="en-US" sz="4200" dirty="0">
                <a:solidFill>
                  <a:schemeClr val="bg1"/>
                </a:solidFill>
              </a:rPr>
              <a:t> </a:t>
            </a:r>
            <a:r>
              <a:rPr lang="en-US" sz="4200" dirty="0">
                <a:solidFill>
                  <a:srgbClr val="FFFF00"/>
                </a:solidFill>
              </a:rPr>
              <a:t>Law Enforcement Present</a:t>
            </a:r>
          </a:p>
          <a:p>
            <a:pPr>
              <a:buFont typeface="Wingdings" panose="05000000000000000000" pitchFamily="2" charset="2"/>
              <a:buChar char="Ø"/>
            </a:pPr>
            <a:r>
              <a:rPr lang="en-US" sz="4200" dirty="0">
                <a:solidFill>
                  <a:schemeClr val="bg1"/>
                </a:solidFill>
              </a:rPr>
              <a:t> </a:t>
            </a:r>
            <a:r>
              <a:rPr lang="en-US" sz="4200" dirty="0">
                <a:solidFill>
                  <a:srgbClr val="FFFF00"/>
                </a:solidFill>
              </a:rPr>
              <a:t>Traffic Control</a:t>
            </a:r>
          </a:p>
          <a:p>
            <a:pPr>
              <a:buFont typeface="Wingdings" panose="05000000000000000000" pitchFamily="2" charset="2"/>
              <a:buChar char="Ø"/>
            </a:pPr>
            <a:r>
              <a:rPr lang="en-US" sz="4200" dirty="0">
                <a:solidFill>
                  <a:schemeClr val="bg1"/>
                </a:solidFill>
              </a:rPr>
              <a:t> </a:t>
            </a:r>
            <a:r>
              <a:rPr lang="en-US" sz="4200" dirty="0">
                <a:solidFill>
                  <a:srgbClr val="FFFF00"/>
                </a:solidFill>
              </a:rPr>
              <a:t>Control Malfunctioning / Inoperative / Missing</a:t>
            </a:r>
          </a:p>
        </p:txBody>
      </p:sp>
      <p:cxnSp>
        <p:nvCxnSpPr>
          <p:cNvPr id="4" name="Straight Connector 3"/>
          <p:cNvCxnSpPr/>
          <p:nvPr/>
        </p:nvCxnSpPr>
        <p:spPr>
          <a:xfrm>
            <a:off x="135467" y="1059457"/>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1902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6.xml><?xml version="1.0" encoding="utf-8"?>
<p:sld xmlns:a="http://schemas.openxmlformats.org/drawingml/2006/main" xmlns:r="http://schemas.openxmlformats.org/officeDocument/2006/relationships" xmlns:p="http://schemas.openxmlformats.org/presentationml/2006/main">
  <p:cSld>
    <p:bg>
      <p:bgPr>
        <a:gradFill flip="none" rotWithShape="1">
          <a:gsLst>
            <a:gs pos="99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8000" y="101601"/>
            <a:ext cx="11159067" cy="1236132"/>
          </a:xfrm>
        </p:spPr>
        <p:txBody>
          <a:bodyPr>
            <a:noAutofit/>
          </a:bodyPr>
          <a:lstStyle/>
          <a:p>
            <a:r>
              <a:rPr lang="en-US" sz="4800" dirty="0">
                <a:solidFill>
                  <a:schemeClr val="bg1"/>
                </a:solidFill>
              </a:rPr>
              <a:t>APPENDIX E – Classifying and Locating Crashes</a:t>
            </a:r>
          </a:p>
        </p:txBody>
      </p:sp>
      <p:sp>
        <p:nvSpPr>
          <p:cNvPr id="3" name="Content Placeholder 2"/>
          <p:cNvSpPr>
            <a:spLocks noGrp="1"/>
          </p:cNvSpPr>
          <p:nvPr>
            <p:ph idx="1"/>
          </p:nvPr>
        </p:nvSpPr>
        <p:spPr>
          <a:xfrm>
            <a:off x="1" y="1422400"/>
            <a:ext cx="12191999" cy="5511799"/>
          </a:xfrm>
        </p:spPr>
        <p:txBody>
          <a:bodyPr/>
          <a:lstStyle/>
          <a:p>
            <a:pPr marL="0" indent="0">
              <a:buNone/>
            </a:pPr>
            <a:endParaRPr lang="en-US" dirty="0">
              <a:solidFill>
                <a:schemeClr val="bg1"/>
              </a:solidFill>
            </a:endParaRPr>
          </a:p>
          <a:p>
            <a:pPr marL="0" indent="0">
              <a:buNone/>
            </a:pPr>
            <a:endParaRPr lang="en-US" dirty="0">
              <a:solidFill>
                <a:schemeClr val="bg1"/>
              </a:solidFill>
            </a:endParaRPr>
          </a:p>
          <a:p>
            <a:pPr marL="0" indent="0">
              <a:buNone/>
            </a:pPr>
            <a:endParaRPr lang="en-US" dirty="0">
              <a:solidFill>
                <a:schemeClr val="bg1"/>
              </a:solidFill>
            </a:endParaRPr>
          </a:p>
          <a:p>
            <a:pPr marL="0" indent="0">
              <a:buNone/>
            </a:pPr>
            <a:endParaRPr lang="en-US" dirty="0">
              <a:solidFill>
                <a:schemeClr val="bg1"/>
              </a:solidFill>
            </a:endParaRPr>
          </a:p>
          <a:p>
            <a:pPr marL="0" indent="0">
              <a:buNone/>
            </a:pPr>
            <a:endParaRPr lang="en-US" dirty="0">
              <a:solidFill>
                <a:schemeClr val="bg1"/>
              </a:solidFill>
            </a:endParaRPr>
          </a:p>
          <a:p>
            <a:pPr marL="0" indent="0">
              <a:buNone/>
            </a:pPr>
            <a:endParaRPr lang="en-US" dirty="0">
              <a:solidFill>
                <a:schemeClr val="bg1"/>
              </a:solidFill>
            </a:endParaRPr>
          </a:p>
          <a:p>
            <a:pPr marL="0" indent="0">
              <a:buNone/>
            </a:pPr>
            <a:endParaRPr lang="en-US" dirty="0">
              <a:solidFill>
                <a:schemeClr val="bg1"/>
              </a:solidFill>
            </a:endParaRPr>
          </a:p>
          <a:p>
            <a:pPr marL="0" indent="0">
              <a:buNone/>
            </a:pPr>
            <a:endParaRPr lang="en-US" dirty="0">
              <a:solidFill>
                <a:schemeClr val="bg1"/>
              </a:solidFill>
            </a:endParaRPr>
          </a:p>
          <a:p>
            <a:pPr marL="0" indent="0">
              <a:buNone/>
            </a:pPr>
            <a:r>
              <a:rPr lang="en-US" sz="3200" dirty="0">
                <a:solidFill>
                  <a:schemeClr val="bg1"/>
                </a:solidFill>
              </a:rPr>
              <a:t>Pgs. 169 &amp; 170,  changed the </a:t>
            </a:r>
            <a:r>
              <a:rPr lang="en-US" sz="3200" dirty="0">
                <a:solidFill>
                  <a:srgbClr val="FFFF00"/>
                </a:solidFill>
              </a:rPr>
              <a:t>VEHICLE ACTION / SEQUENCE OF EVENTS </a:t>
            </a:r>
            <a:r>
              <a:rPr lang="en-US" sz="3200" dirty="0">
                <a:solidFill>
                  <a:schemeClr val="bg1"/>
                </a:solidFill>
              </a:rPr>
              <a:t>for this crash example to include </a:t>
            </a:r>
            <a:r>
              <a:rPr lang="en-US" sz="3200" dirty="0">
                <a:solidFill>
                  <a:srgbClr val="FFFF00"/>
                </a:solidFill>
              </a:rPr>
              <a:t>50. End Departure </a:t>
            </a:r>
            <a:r>
              <a:rPr lang="en-US" sz="3200" dirty="0">
                <a:solidFill>
                  <a:schemeClr val="bg1"/>
                </a:solidFill>
              </a:rPr>
              <a:t>instead of </a:t>
            </a:r>
            <a:r>
              <a:rPr lang="en-US" sz="3200" dirty="0">
                <a:solidFill>
                  <a:srgbClr val="FFFF00"/>
                </a:solidFill>
              </a:rPr>
              <a:t>46. Ran off Roadway Other</a:t>
            </a:r>
            <a:r>
              <a:rPr lang="en-US" sz="3200" dirty="0">
                <a:solidFill>
                  <a:schemeClr val="bg1"/>
                </a:solidFill>
              </a:rPr>
              <a:t>.</a:t>
            </a:r>
          </a:p>
        </p:txBody>
      </p:sp>
      <p:cxnSp>
        <p:nvCxnSpPr>
          <p:cNvPr id="4" name="Straight Connector 3"/>
          <p:cNvCxnSpPr/>
          <p:nvPr/>
        </p:nvCxnSpPr>
        <p:spPr>
          <a:xfrm>
            <a:off x="110067" y="1313457"/>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a:blip r:embed="rId2"/>
          <a:stretch>
            <a:fillRect/>
          </a:stretch>
        </p:blipFill>
        <p:spPr>
          <a:xfrm>
            <a:off x="111124" y="1422400"/>
            <a:ext cx="4740276" cy="4080935"/>
          </a:xfrm>
          <a:prstGeom prst="rect">
            <a:avLst/>
          </a:prstGeom>
        </p:spPr>
      </p:pic>
      <p:pic>
        <p:nvPicPr>
          <p:cNvPr id="6" name="Picture 5"/>
          <p:cNvPicPr>
            <a:picLocks noChangeAspect="1"/>
          </p:cNvPicPr>
          <p:nvPr/>
        </p:nvPicPr>
        <p:blipFill rotWithShape="1">
          <a:blip r:embed="rId3"/>
          <a:srcRect r="31136"/>
          <a:stretch/>
        </p:blipFill>
        <p:spPr>
          <a:xfrm>
            <a:off x="4906961" y="2108200"/>
            <a:ext cx="7229477" cy="1803400"/>
          </a:xfrm>
          <a:prstGeom prst="rect">
            <a:avLst/>
          </a:prstGeom>
        </p:spPr>
      </p:pic>
    </p:spTree>
    <p:extLst>
      <p:ext uri="{BB962C8B-B14F-4D97-AF65-F5344CB8AC3E}">
        <p14:creationId xmlns:p14="http://schemas.microsoft.com/office/powerpoint/2010/main" val="4244244124"/>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bg>
      <p:bgPr>
        <a:gradFill flip="none" rotWithShape="1">
          <a:gsLst>
            <a:gs pos="99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8000" y="101601"/>
            <a:ext cx="11159067" cy="1236132"/>
          </a:xfrm>
        </p:spPr>
        <p:txBody>
          <a:bodyPr>
            <a:noAutofit/>
          </a:bodyPr>
          <a:lstStyle/>
          <a:p>
            <a:r>
              <a:rPr lang="en-US" sz="4800" dirty="0">
                <a:solidFill>
                  <a:schemeClr val="bg1"/>
                </a:solidFill>
              </a:rPr>
              <a:t>APPENDIX E – Classifying and Locating Crashes</a:t>
            </a:r>
          </a:p>
        </p:txBody>
      </p:sp>
      <p:sp>
        <p:nvSpPr>
          <p:cNvPr id="3" name="Content Placeholder 2"/>
          <p:cNvSpPr>
            <a:spLocks noGrp="1"/>
          </p:cNvSpPr>
          <p:nvPr>
            <p:ph idx="1"/>
          </p:nvPr>
        </p:nvSpPr>
        <p:spPr>
          <a:xfrm>
            <a:off x="1" y="1422400"/>
            <a:ext cx="12191999" cy="5511799"/>
          </a:xfrm>
        </p:spPr>
        <p:txBody>
          <a:bodyPr>
            <a:normAutofit fontScale="85000" lnSpcReduction="20000"/>
          </a:bodyPr>
          <a:lstStyle/>
          <a:p>
            <a:pPr marL="0" indent="0">
              <a:buNone/>
            </a:pPr>
            <a:r>
              <a:rPr lang="en-US" dirty="0">
                <a:solidFill>
                  <a:srgbClr val="FFFF00"/>
                </a:solidFill>
              </a:rPr>
              <a:t>Crash “B”</a:t>
            </a:r>
          </a:p>
          <a:p>
            <a:pPr marL="0" indent="0">
              <a:buNone/>
            </a:pPr>
            <a:endParaRPr lang="en-US" dirty="0">
              <a:solidFill>
                <a:schemeClr val="bg1"/>
              </a:solidFill>
            </a:endParaRPr>
          </a:p>
          <a:p>
            <a:pPr marL="0" indent="0">
              <a:buNone/>
            </a:pPr>
            <a:endParaRPr lang="en-US" dirty="0">
              <a:solidFill>
                <a:schemeClr val="bg1"/>
              </a:solidFill>
            </a:endParaRPr>
          </a:p>
          <a:p>
            <a:pPr marL="0" indent="0">
              <a:buNone/>
            </a:pPr>
            <a:endParaRPr lang="en-US" dirty="0">
              <a:solidFill>
                <a:schemeClr val="bg1"/>
              </a:solidFill>
            </a:endParaRPr>
          </a:p>
          <a:p>
            <a:pPr marL="0" indent="0">
              <a:buNone/>
            </a:pPr>
            <a:endParaRPr lang="en-US" dirty="0">
              <a:solidFill>
                <a:schemeClr val="bg1"/>
              </a:solidFill>
            </a:endParaRPr>
          </a:p>
          <a:p>
            <a:pPr marL="0" indent="0">
              <a:buNone/>
            </a:pPr>
            <a:endParaRPr lang="en-US" dirty="0">
              <a:solidFill>
                <a:schemeClr val="bg1"/>
              </a:solidFill>
            </a:endParaRPr>
          </a:p>
          <a:p>
            <a:pPr marL="0" indent="0">
              <a:buNone/>
            </a:pPr>
            <a:r>
              <a:rPr lang="en-US" dirty="0">
                <a:solidFill>
                  <a:srgbClr val="FFFF00"/>
                </a:solidFill>
              </a:rPr>
              <a:t>Crash “C”</a:t>
            </a:r>
          </a:p>
          <a:p>
            <a:pPr marL="0" indent="0">
              <a:buNone/>
            </a:pPr>
            <a:endParaRPr lang="en-US" dirty="0">
              <a:solidFill>
                <a:schemeClr val="bg1"/>
              </a:solidFill>
            </a:endParaRPr>
          </a:p>
          <a:p>
            <a:pPr marL="0" indent="0">
              <a:buNone/>
            </a:pPr>
            <a:endParaRPr lang="en-US" dirty="0">
              <a:solidFill>
                <a:schemeClr val="bg1"/>
              </a:solidFill>
            </a:endParaRPr>
          </a:p>
          <a:p>
            <a:pPr marL="0" indent="0">
              <a:buNone/>
            </a:pPr>
            <a:endParaRPr lang="en-US" dirty="0">
              <a:solidFill>
                <a:schemeClr val="bg1"/>
              </a:solidFill>
            </a:endParaRPr>
          </a:p>
          <a:p>
            <a:pPr marL="0" indent="0">
              <a:buNone/>
            </a:pPr>
            <a:endParaRPr lang="en-US" dirty="0">
              <a:solidFill>
                <a:schemeClr val="bg1"/>
              </a:solidFill>
            </a:endParaRPr>
          </a:p>
          <a:p>
            <a:pPr marL="0" indent="0">
              <a:buNone/>
            </a:pPr>
            <a:endParaRPr lang="en-US" dirty="0">
              <a:solidFill>
                <a:schemeClr val="bg1"/>
              </a:solidFill>
            </a:endParaRPr>
          </a:p>
          <a:p>
            <a:pPr marL="0" indent="0">
              <a:buNone/>
            </a:pPr>
            <a:r>
              <a:rPr lang="en-US" sz="3200" dirty="0">
                <a:solidFill>
                  <a:schemeClr val="bg1"/>
                </a:solidFill>
              </a:rPr>
              <a:t>Pg. 176, for Crash “B” and Crash “C” we corrected the “Trafficway” field from “One-Way” to “Two-Way; Divided; Unprotected Median.</a:t>
            </a:r>
          </a:p>
        </p:txBody>
      </p:sp>
      <p:cxnSp>
        <p:nvCxnSpPr>
          <p:cNvPr id="4" name="Straight Connector 3"/>
          <p:cNvCxnSpPr/>
          <p:nvPr/>
        </p:nvCxnSpPr>
        <p:spPr>
          <a:xfrm>
            <a:off x="110067" y="1313457"/>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34E851A5-1C7C-773B-CA99-77E9115BF849}"/>
              </a:ext>
            </a:extLst>
          </p:cNvPr>
          <p:cNvPicPr>
            <a:picLocks noChangeAspect="1"/>
          </p:cNvPicPr>
          <p:nvPr/>
        </p:nvPicPr>
        <p:blipFill>
          <a:blip r:embed="rId2"/>
          <a:stretch>
            <a:fillRect/>
          </a:stretch>
        </p:blipFill>
        <p:spPr>
          <a:xfrm>
            <a:off x="1458929" y="1787702"/>
            <a:ext cx="9226194" cy="1818527"/>
          </a:xfrm>
          <a:prstGeom prst="rect">
            <a:avLst/>
          </a:prstGeom>
        </p:spPr>
      </p:pic>
      <p:pic>
        <p:nvPicPr>
          <p:cNvPr id="8" name="Picture 7">
            <a:extLst>
              <a:ext uri="{FF2B5EF4-FFF2-40B4-BE49-F238E27FC236}">
                <a16:creationId xmlns:a16="http://schemas.microsoft.com/office/drawing/2014/main" id="{E067A42A-99BD-1720-8A29-E79916F0479F}"/>
              </a:ext>
            </a:extLst>
          </p:cNvPr>
          <p:cNvPicPr>
            <a:picLocks noChangeAspect="1"/>
          </p:cNvPicPr>
          <p:nvPr/>
        </p:nvPicPr>
        <p:blipFill>
          <a:blip r:embed="rId3"/>
          <a:stretch>
            <a:fillRect/>
          </a:stretch>
        </p:blipFill>
        <p:spPr>
          <a:xfrm>
            <a:off x="1458930" y="4089114"/>
            <a:ext cx="9226193" cy="1818527"/>
          </a:xfrm>
          <a:prstGeom prst="rect">
            <a:avLst/>
          </a:prstGeom>
        </p:spPr>
      </p:pic>
      <p:sp>
        <p:nvSpPr>
          <p:cNvPr id="9" name="Rectangle 8">
            <a:extLst>
              <a:ext uri="{FF2B5EF4-FFF2-40B4-BE49-F238E27FC236}">
                <a16:creationId xmlns:a16="http://schemas.microsoft.com/office/drawing/2014/main" id="{C9E420F0-1BF4-1EB0-7F5F-FB279B5B506D}"/>
              </a:ext>
            </a:extLst>
          </p:cNvPr>
          <p:cNvSpPr/>
          <p:nvPr/>
        </p:nvSpPr>
        <p:spPr>
          <a:xfrm>
            <a:off x="1458929" y="2488750"/>
            <a:ext cx="5424756" cy="512967"/>
          </a:xfrm>
          <a:prstGeom prst="rect">
            <a:avLst/>
          </a:prstGeom>
          <a:no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4E8C65AB-D4F7-F45B-8EF4-5E5FCD9A302E}"/>
              </a:ext>
            </a:extLst>
          </p:cNvPr>
          <p:cNvSpPr/>
          <p:nvPr/>
        </p:nvSpPr>
        <p:spPr>
          <a:xfrm>
            <a:off x="1463040" y="4798032"/>
            <a:ext cx="5424756" cy="531174"/>
          </a:xfrm>
          <a:prstGeom prst="rect">
            <a:avLst/>
          </a:prstGeom>
          <a:no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06766998"/>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bg>
      <p:bgPr>
        <a:gradFill flip="none" rotWithShape="1">
          <a:gsLst>
            <a:gs pos="99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AB82FB3-C16D-4D4A-4372-1405B0D7B2FF}"/>
              </a:ext>
            </a:extLst>
          </p:cNvPr>
          <p:cNvPicPr>
            <a:picLocks noChangeAspect="1"/>
          </p:cNvPicPr>
          <p:nvPr/>
        </p:nvPicPr>
        <p:blipFill>
          <a:blip r:embed="rId2"/>
          <a:stretch>
            <a:fillRect/>
          </a:stretch>
        </p:blipFill>
        <p:spPr>
          <a:xfrm>
            <a:off x="2689934" y="1434538"/>
            <a:ext cx="6729274" cy="3988924"/>
          </a:xfrm>
          <a:prstGeom prst="rect">
            <a:avLst/>
          </a:prstGeom>
        </p:spPr>
      </p:pic>
      <p:sp>
        <p:nvSpPr>
          <p:cNvPr id="2" name="Title 1"/>
          <p:cNvSpPr>
            <a:spLocks noGrp="1"/>
          </p:cNvSpPr>
          <p:nvPr>
            <p:ph type="title"/>
          </p:nvPr>
        </p:nvSpPr>
        <p:spPr>
          <a:xfrm>
            <a:off x="508000" y="101601"/>
            <a:ext cx="11159067" cy="1236132"/>
          </a:xfrm>
        </p:spPr>
        <p:txBody>
          <a:bodyPr>
            <a:noAutofit/>
          </a:bodyPr>
          <a:lstStyle/>
          <a:p>
            <a:r>
              <a:rPr lang="en-US" sz="4800" dirty="0">
                <a:solidFill>
                  <a:schemeClr val="bg1"/>
                </a:solidFill>
              </a:rPr>
              <a:t>APPENDIX E – Classifying and Locating Crashes</a:t>
            </a:r>
          </a:p>
        </p:txBody>
      </p:sp>
      <p:sp>
        <p:nvSpPr>
          <p:cNvPr id="3" name="Content Placeholder 2"/>
          <p:cNvSpPr>
            <a:spLocks noGrp="1"/>
          </p:cNvSpPr>
          <p:nvPr>
            <p:ph idx="1"/>
          </p:nvPr>
        </p:nvSpPr>
        <p:spPr>
          <a:xfrm>
            <a:off x="1" y="1725882"/>
            <a:ext cx="12191999" cy="5208317"/>
          </a:xfrm>
        </p:spPr>
        <p:txBody>
          <a:bodyPr>
            <a:normAutofit fontScale="85000" lnSpcReduction="20000"/>
          </a:bodyPr>
          <a:lstStyle/>
          <a:p>
            <a:pPr marL="0" indent="0">
              <a:buNone/>
            </a:pPr>
            <a:endParaRPr lang="en-US" dirty="0">
              <a:solidFill>
                <a:schemeClr val="bg1"/>
              </a:solidFill>
            </a:endParaRPr>
          </a:p>
          <a:p>
            <a:pPr marL="0" indent="0">
              <a:buNone/>
            </a:pPr>
            <a:endParaRPr lang="en-US" dirty="0">
              <a:solidFill>
                <a:schemeClr val="bg1"/>
              </a:solidFill>
            </a:endParaRPr>
          </a:p>
          <a:p>
            <a:pPr marL="0" indent="0">
              <a:buNone/>
            </a:pPr>
            <a:endParaRPr lang="en-US" dirty="0">
              <a:solidFill>
                <a:schemeClr val="bg1"/>
              </a:solidFill>
            </a:endParaRPr>
          </a:p>
          <a:p>
            <a:pPr marL="0" indent="0">
              <a:buNone/>
            </a:pPr>
            <a:endParaRPr lang="en-US" dirty="0">
              <a:solidFill>
                <a:schemeClr val="bg1"/>
              </a:solidFill>
            </a:endParaRPr>
          </a:p>
          <a:p>
            <a:pPr marL="0" indent="0">
              <a:buNone/>
            </a:pPr>
            <a:endParaRPr lang="en-US" dirty="0">
              <a:solidFill>
                <a:schemeClr val="bg1"/>
              </a:solidFill>
            </a:endParaRPr>
          </a:p>
          <a:p>
            <a:pPr marL="0" indent="0">
              <a:buNone/>
            </a:pPr>
            <a:endParaRPr lang="en-US" dirty="0">
              <a:solidFill>
                <a:schemeClr val="bg1"/>
              </a:solidFill>
            </a:endParaRPr>
          </a:p>
          <a:p>
            <a:pPr marL="0" indent="0">
              <a:buNone/>
            </a:pPr>
            <a:endParaRPr lang="en-US" dirty="0">
              <a:solidFill>
                <a:schemeClr val="bg1"/>
              </a:solidFill>
            </a:endParaRPr>
          </a:p>
          <a:p>
            <a:pPr marL="0" indent="0">
              <a:buNone/>
            </a:pPr>
            <a:endParaRPr lang="en-US" dirty="0">
              <a:solidFill>
                <a:schemeClr val="bg1"/>
              </a:solidFill>
            </a:endParaRPr>
          </a:p>
          <a:p>
            <a:pPr marL="0" indent="0">
              <a:buNone/>
            </a:pPr>
            <a:endParaRPr lang="en-US" dirty="0">
              <a:solidFill>
                <a:schemeClr val="bg1"/>
              </a:solidFill>
            </a:endParaRPr>
          </a:p>
          <a:p>
            <a:pPr marL="0" indent="0">
              <a:buNone/>
            </a:pPr>
            <a:endParaRPr lang="en-US" dirty="0">
              <a:solidFill>
                <a:schemeClr val="bg1"/>
              </a:solidFill>
            </a:endParaRPr>
          </a:p>
          <a:p>
            <a:pPr marL="0" indent="0">
              <a:buNone/>
            </a:pPr>
            <a:r>
              <a:rPr lang="en-US" sz="3200" dirty="0">
                <a:solidFill>
                  <a:schemeClr val="bg1"/>
                </a:solidFill>
              </a:rPr>
              <a:t>Pg. 199, changed the “Collision Involving” from “Motor Vehicle in Transport” to “Parked Motor Vehicle” based on the changes to the definition of “Motor Vehicle in Transport” and inclusions to “Parked Motor Vehicle” in the Glossary.</a:t>
            </a:r>
          </a:p>
        </p:txBody>
      </p:sp>
      <p:cxnSp>
        <p:nvCxnSpPr>
          <p:cNvPr id="4" name="Straight Connector 3"/>
          <p:cNvCxnSpPr/>
          <p:nvPr/>
        </p:nvCxnSpPr>
        <p:spPr>
          <a:xfrm>
            <a:off x="110067" y="1313457"/>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4E8C65AB-D4F7-F45B-8EF4-5E5FCD9A302E}"/>
              </a:ext>
            </a:extLst>
          </p:cNvPr>
          <p:cNvSpPr/>
          <p:nvPr/>
        </p:nvSpPr>
        <p:spPr>
          <a:xfrm>
            <a:off x="2699212" y="4793941"/>
            <a:ext cx="6675120" cy="594360"/>
          </a:xfrm>
          <a:prstGeom prst="rect">
            <a:avLst/>
          </a:prstGeom>
          <a:no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49000015"/>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0" indent="0">
              <a:buNone/>
            </a:pPr>
            <a:endParaRPr lang="en-US" dirty="0"/>
          </a:p>
          <a:p>
            <a:pPr marL="0" indent="0">
              <a:buNone/>
            </a:pPr>
            <a:endParaRPr lang="en-US" dirty="0"/>
          </a:p>
          <a:p>
            <a:pPr marL="0" indent="0">
              <a:buNone/>
            </a:pPr>
            <a:r>
              <a:rPr lang="en-US" dirty="0"/>
              <a:t>		       </a:t>
            </a:r>
            <a:r>
              <a:rPr lang="en-US" sz="9600" dirty="0">
                <a:solidFill>
                  <a:schemeClr val="bg1"/>
                </a:solidFill>
              </a:rPr>
              <a:t>Questions?</a:t>
            </a:r>
          </a:p>
        </p:txBody>
      </p:sp>
    </p:spTree>
    <p:extLst>
      <p:ext uri="{BB962C8B-B14F-4D97-AF65-F5344CB8AC3E}">
        <p14:creationId xmlns:p14="http://schemas.microsoft.com/office/powerpoint/2010/main" val="2911696459"/>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bg>
      <p:bgPr>
        <a:gradFill flip="none" rotWithShape="1">
          <a:gsLst>
            <a:gs pos="99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8000" y="101601"/>
            <a:ext cx="11159067" cy="1236132"/>
          </a:xfrm>
        </p:spPr>
        <p:txBody>
          <a:bodyPr>
            <a:noAutofit/>
          </a:bodyPr>
          <a:lstStyle/>
          <a:p>
            <a:r>
              <a:rPr lang="en-US" sz="4800" dirty="0">
                <a:solidFill>
                  <a:schemeClr val="bg1"/>
                </a:solidFill>
              </a:rPr>
              <a:t>Access To The MUCR Revision PowerPoint Presentation</a:t>
            </a:r>
          </a:p>
        </p:txBody>
      </p:sp>
      <p:sp>
        <p:nvSpPr>
          <p:cNvPr id="3" name="Content Placeholder 2"/>
          <p:cNvSpPr>
            <a:spLocks noGrp="1"/>
          </p:cNvSpPr>
          <p:nvPr>
            <p:ph idx="1"/>
          </p:nvPr>
        </p:nvSpPr>
        <p:spPr>
          <a:xfrm>
            <a:off x="1" y="1422400"/>
            <a:ext cx="12191999" cy="5511799"/>
          </a:xfrm>
        </p:spPr>
        <p:txBody>
          <a:bodyPr>
            <a:normAutofit/>
          </a:bodyPr>
          <a:lstStyle/>
          <a:p>
            <a:pPr>
              <a:buFont typeface="Wingdings" panose="05000000000000000000" pitchFamily="2" charset="2"/>
              <a:buChar char="Ø"/>
            </a:pPr>
            <a:r>
              <a:rPr lang="en-US" sz="3200" dirty="0">
                <a:solidFill>
                  <a:schemeClr val="bg1"/>
                </a:solidFill>
              </a:rPr>
              <a:t> Access the Missouri State Highway Patrol’s website:    	      </a:t>
            </a:r>
            <a:r>
              <a:rPr lang="en-US" sz="3200" dirty="0">
                <a:solidFill>
                  <a:srgbClr val="FFFF00"/>
                </a:solidFill>
              </a:rPr>
              <a:t>s</a:t>
            </a:r>
            <a:r>
              <a:rPr lang="en-US" sz="3200" i="1" dirty="0">
                <a:solidFill>
                  <a:srgbClr val="FFFF00"/>
                </a:solidFill>
              </a:rPr>
              <a:t>tatepatrol.dps.mo.gov.  </a:t>
            </a:r>
            <a:r>
              <a:rPr lang="en-US" sz="3200" dirty="0">
                <a:solidFill>
                  <a:schemeClr val="bg1"/>
                </a:solidFill>
              </a:rPr>
              <a:t>Or, Google Missouri State Highway Patrol.</a:t>
            </a:r>
          </a:p>
          <a:p>
            <a:pPr>
              <a:buFont typeface="Wingdings" panose="05000000000000000000" pitchFamily="2" charset="2"/>
              <a:buChar char="Ø"/>
            </a:pPr>
            <a:r>
              <a:rPr lang="en-US" sz="3200" dirty="0">
                <a:solidFill>
                  <a:schemeClr val="bg1"/>
                </a:solidFill>
              </a:rPr>
              <a:t> Scroll to the bottom of the home page.</a:t>
            </a:r>
          </a:p>
          <a:p>
            <a:pPr marL="0" indent="0">
              <a:buNone/>
            </a:pPr>
            <a:endParaRPr lang="en-US" sz="3200" dirty="0">
              <a:solidFill>
                <a:schemeClr val="bg1"/>
              </a:solidFill>
            </a:endParaRPr>
          </a:p>
        </p:txBody>
      </p:sp>
      <p:cxnSp>
        <p:nvCxnSpPr>
          <p:cNvPr id="4" name="Straight Connector 3"/>
          <p:cNvCxnSpPr/>
          <p:nvPr/>
        </p:nvCxnSpPr>
        <p:spPr>
          <a:xfrm>
            <a:off x="110067" y="1313457"/>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5611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1.xml><?xml version="1.0" encoding="utf-8"?>
<p:sld xmlns:a="http://schemas.openxmlformats.org/drawingml/2006/main" xmlns:r="http://schemas.openxmlformats.org/officeDocument/2006/relationships" xmlns:p="http://schemas.openxmlformats.org/presentationml/2006/main">
  <p:cSld>
    <p:bg>
      <p:bgPr>
        <a:gradFill flip="none" rotWithShape="1">
          <a:gsLst>
            <a:gs pos="99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8000" y="101601"/>
            <a:ext cx="11159067" cy="1236132"/>
          </a:xfrm>
        </p:spPr>
        <p:txBody>
          <a:bodyPr>
            <a:noAutofit/>
          </a:bodyPr>
          <a:lstStyle/>
          <a:p>
            <a:r>
              <a:rPr lang="en-US" sz="4800" dirty="0">
                <a:solidFill>
                  <a:schemeClr val="bg1"/>
                </a:solidFill>
              </a:rPr>
              <a:t>Access To The MUCR Revision PowerPoint Presentation</a:t>
            </a:r>
          </a:p>
        </p:txBody>
      </p:sp>
      <p:sp>
        <p:nvSpPr>
          <p:cNvPr id="3" name="Content Placeholder 2"/>
          <p:cNvSpPr>
            <a:spLocks noGrp="1"/>
          </p:cNvSpPr>
          <p:nvPr>
            <p:ph idx="1"/>
          </p:nvPr>
        </p:nvSpPr>
        <p:spPr>
          <a:xfrm>
            <a:off x="1" y="1422400"/>
            <a:ext cx="12191999" cy="5511799"/>
          </a:xfrm>
        </p:spPr>
        <p:txBody>
          <a:bodyPr>
            <a:normAutofit/>
          </a:bodyPr>
          <a:lstStyle/>
          <a:p>
            <a:pPr>
              <a:buFont typeface="Wingdings" panose="05000000000000000000" pitchFamily="2" charset="2"/>
              <a:buChar char="Ø"/>
            </a:pPr>
            <a:r>
              <a:rPr lang="en-US" sz="3200" dirty="0">
                <a:solidFill>
                  <a:schemeClr val="bg1"/>
                </a:solidFill>
              </a:rPr>
              <a:t>Under the “</a:t>
            </a:r>
            <a:r>
              <a:rPr lang="en-US" sz="3200" dirty="0">
                <a:solidFill>
                  <a:srgbClr val="FFFF00"/>
                </a:solidFill>
              </a:rPr>
              <a:t>Publications</a:t>
            </a:r>
            <a:r>
              <a:rPr lang="en-US" sz="3200" dirty="0">
                <a:solidFill>
                  <a:schemeClr val="bg1"/>
                </a:solidFill>
              </a:rPr>
              <a:t>” heading, select the “</a:t>
            </a:r>
            <a:r>
              <a:rPr lang="en-US" sz="3200" dirty="0">
                <a:solidFill>
                  <a:srgbClr val="FFFF00"/>
                </a:solidFill>
              </a:rPr>
              <a:t>Handbooks and Manuals</a:t>
            </a:r>
            <a:r>
              <a:rPr lang="en-US" sz="3200" dirty="0">
                <a:solidFill>
                  <a:schemeClr val="bg1"/>
                </a:solidFill>
              </a:rPr>
              <a:t>” icon.</a:t>
            </a:r>
          </a:p>
        </p:txBody>
      </p:sp>
      <p:cxnSp>
        <p:nvCxnSpPr>
          <p:cNvPr id="4" name="Straight Connector 3"/>
          <p:cNvCxnSpPr/>
          <p:nvPr/>
        </p:nvCxnSpPr>
        <p:spPr>
          <a:xfrm>
            <a:off x="110067" y="1313457"/>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50C4338-F0BD-B0F6-7177-DAA61C17AFFA}"/>
              </a:ext>
            </a:extLst>
          </p:cNvPr>
          <p:cNvPicPr>
            <a:picLocks noChangeAspect="1"/>
          </p:cNvPicPr>
          <p:nvPr/>
        </p:nvPicPr>
        <p:blipFill>
          <a:blip r:embed="rId2"/>
          <a:stretch>
            <a:fillRect/>
          </a:stretch>
        </p:blipFill>
        <p:spPr>
          <a:xfrm>
            <a:off x="1420427" y="2281561"/>
            <a:ext cx="8318377" cy="4376692"/>
          </a:xfrm>
          <a:prstGeom prst="rect">
            <a:avLst/>
          </a:prstGeom>
        </p:spPr>
      </p:pic>
      <p:sp>
        <p:nvSpPr>
          <p:cNvPr id="8" name="Oval 7">
            <a:extLst>
              <a:ext uri="{FF2B5EF4-FFF2-40B4-BE49-F238E27FC236}">
                <a16:creationId xmlns:a16="http://schemas.microsoft.com/office/drawing/2014/main" id="{379FC1C0-22E1-EAA7-98B1-DFF586D33A42}"/>
              </a:ext>
            </a:extLst>
          </p:cNvPr>
          <p:cNvSpPr/>
          <p:nvPr/>
        </p:nvSpPr>
        <p:spPr>
          <a:xfrm>
            <a:off x="7608163" y="5140171"/>
            <a:ext cx="1642369" cy="1518082"/>
          </a:xfrm>
          <a:prstGeom prst="ellipse">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98714290"/>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bg>
      <p:bgPr>
        <a:gradFill flip="none" rotWithShape="1">
          <a:gsLst>
            <a:gs pos="99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8000" y="101601"/>
            <a:ext cx="11159067" cy="1236132"/>
          </a:xfrm>
        </p:spPr>
        <p:txBody>
          <a:bodyPr>
            <a:noAutofit/>
          </a:bodyPr>
          <a:lstStyle/>
          <a:p>
            <a:r>
              <a:rPr lang="en-US" sz="4800" dirty="0">
                <a:solidFill>
                  <a:schemeClr val="bg1"/>
                </a:solidFill>
              </a:rPr>
              <a:t>Access To The MUCR Revision PowerPoint Presentation</a:t>
            </a:r>
          </a:p>
        </p:txBody>
      </p:sp>
      <p:sp>
        <p:nvSpPr>
          <p:cNvPr id="3" name="Content Placeholder 2"/>
          <p:cNvSpPr>
            <a:spLocks noGrp="1"/>
          </p:cNvSpPr>
          <p:nvPr>
            <p:ph idx="1"/>
          </p:nvPr>
        </p:nvSpPr>
        <p:spPr>
          <a:xfrm>
            <a:off x="1" y="1422400"/>
            <a:ext cx="12191999" cy="5511799"/>
          </a:xfrm>
        </p:spPr>
        <p:txBody>
          <a:bodyPr>
            <a:normAutofit/>
          </a:bodyPr>
          <a:lstStyle/>
          <a:p>
            <a:pPr>
              <a:buFont typeface="Wingdings" panose="05000000000000000000" pitchFamily="2" charset="2"/>
              <a:buChar char="Ø"/>
            </a:pPr>
            <a:r>
              <a:rPr lang="en-US" sz="3200" dirty="0">
                <a:solidFill>
                  <a:schemeClr val="bg1"/>
                </a:solidFill>
              </a:rPr>
              <a:t> Scroll to the bottom of the page.</a:t>
            </a:r>
          </a:p>
          <a:p>
            <a:pPr>
              <a:buFont typeface="Wingdings" panose="05000000000000000000" pitchFamily="2" charset="2"/>
              <a:buChar char="Ø"/>
            </a:pPr>
            <a:r>
              <a:rPr lang="en-US" sz="3200" dirty="0">
                <a:solidFill>
                  <a:schemeClr val="bg1"/>
                </a:solidFill>
              </a:rPr>
              <a:t> Under the “Patrol Records” heading, select “</a:t>
            </a:r>
            <a:r>
              <a:rPr lang="en-US" sz="3200" dirty="0">
                <a:solidFill>
                  <a:srgbClr val="FFFF00"/>
                </a:solidFill>
              </a:rPr>
              <a:t>2024 MUCR Revision Training PowerPoint.”</a:t>
            </a:r>
          </a:p>
          <a:p>
            <a:pPr marL="0" indent="0">
              <a:buNone/>
            </a:pPr>
            <a:endParaRPr lang="en-US" sz="3200" dirty="0">
              <a:solidFill>
                <a:schemeClr val="bg1"/>
              </a:solidFill>
            </a:endParaRPr>
          </a:p>
        </p:txBody>
      </p:sp>
      <p:cxnSp>
        <p:nvCxnSpPr>
          <p:cNvPr id="4" name="Straight Connector 3"/>
          <p:cNvCxnSpPr/>
          <p:nvPr/>
        </p:nvCxnSpPr>
        <p:spPr>
          <a:xfrm>
            <a:off x="110067" y="1313457"/>
            <a:ext cx="11782004" cy="2427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BE3896F1-8269-C751-6EBF-E5F67BFD7516}"/>
              </a:ext>
            </a:extLst>
          </p:cNvPr>
          <p:cNvPicPr>
            <a:picLocks noChangeAspect="1"/>
          </p:cNvPicPr>
          <p:nvPr/>
        </p:nvPicPr>
        <p:blipFill>
          <a:blip r:embed="rId2"/>
          <a:stretch>
            <a:fillRect/>
          </a:stretch>
        </p:blipFill>
        <p:spPr>
          <a:xfrm>
            <a:off x="2697471" y="3080551"/>
            <a:ext cx="6011523" cy="3604334"/>
          </a:xfrm>
          <a:prstGeom prst="rect">
            <a:avLst/>
          </a:prstGeom>
        </p:spPr>
      </p:pic>
      <p:sp>
        <p:nvSpPr>
          <p:cNvPr id="7" name="TextBox 6">
            <a:extLst>
              <a:ext uri="{FF2B5EF4-FFF2-40B4-BE49-F238E27FC236}">
                <a16:creationId xmlns:a16="http://schemas.microsoft.com/office/drawing/2014/main" id="{05983FE4-4BA5-2873-DDAF-2CADF7AA691E}"/>
              </a:ext>
            </a:extLst>
          </p:cNvPr>
          <p:cNvSpPr txBox="1"/>
          <p:nvPr/>
        </p:nvSpPr>
        <p:spPr>
          <a:xfrm>
            <a:off x="5246704" y="5619565"/>
            <a:ext cx="2991774" cy="261610"/>
          </a:xfrm>
          <a:prstGeom prst="rect">
            <a:avLst/>
          </a:prstGeom>
          <a:noFill/>
        </p:spPr>
        <p:txBody>
          <a:bodyPr wrap="square" rtlCol="0">
            <a:spAutoFit/>
          </a:bodyPr>
          <a:lstStyle/>
          <a:p>
            <a:r>
              <a:rPr lang="en-US" sz="1100" b="1" dirty="0">
                <a:solidFill>
                  <a:schemeClr val="accent1">
                    <a:lumMod val="50000"/>
                  </a:schemeClr>
                </a:solidFill>
              </a:rPr>
              <a:t>2024 MUCR Revision Training PowerPoint</a:t>
            </a:r>
          </a:p>
        </p:txBody>
      </p:sp>
      <p:cxnSp>
        <p:nvCxnSpPr>
          <p:cNvPr id="9" name="Straight Arrow Connector 8">
            <a:extLst>
              <a:ext uri="{FF2B5EF4-FFF2-40B4-BE49-F238E27FC236}">
                <a16:creationId xmlns:a16="http://schemas.microsoft.com/office/drawing/2014/main" id="{9AE0B8CE-6B4A-1A0F-9F20-DF689EBCF610}"/>
              </a:ext>
            </a:extLst>
          </p:cNvPr>
          <p:cNvCxnSpPr>
            <a:endCxn id="7" idx="1"/>
          </p:cNvCxnSpPr>
          <p:nvPr/>
        </p:nvCxnSpPr>
        <p:spPr>
          <a:xfrm>
            <a:off x="4128117" y="5255581"/>
            <a:ext cx="1118587" cy="494789"/>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452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3.xml><?xml version="1.0" encoding="utf-8"?>
<p:sld xmlns:a="http://schemas.openxmlformats.org/drawingml/2006/main" xmlns:r="http://schemas.openxmlformats.org/officeDocument/2006/relationships" xmlns:p="http://schemas.openxmlformats.org/presentationml/2006/main">
  <p:cSld>
    <p:bg>
      <p:bgPr>
        <a:gradFill flip="none" rotWithShape="1">
          <a:gsLst>
            <a:gs pos="92000">
              <a:srgbClr val="00206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0"/>
            <a:ext cx="8229600" cy="1066800"/>
          </a:xfrm>
        </p:spPr>
        <p:txBody>
          <a:bodyPr>
            <a:normAutofit/>
          </a:bodyPr>
          <a:lstStyle/>
          <a:p>
            <a:r>
              <a:rPr lang="en-US" sz="4800" dirty="0">
                <a:solidFill>
                  <a:srgbClr val="FFFF00"/>
                </a:solidFill>
              </a:rPr>
              <a:t>Contacts</a:t>
            </a:r>
          </a:p>
        </p:txBody>
      </p:sp>
      <p:sp>
        <p:nvSpPr>
          <p:cNvPr id="3" name="Content Placeholder 2"/>
          <p:cNvSpPr>
            <a:spLocks noGrp="1"/>
          </p:cNvSpPr>
          <p:nvPr>
            <p:ph idx="1"/>
          </p:nvPr>
        </p:nvSpPr>
        <p:spPr>
          <a:xfrm>
            <a:off x="1828800" y="1219200"/>
            <a:ext cx="8305800" cy="5334000"/>
          </a:xfrm>
        </p:spPr>
        <p:txBody>
          <a:bodyPr>
            <a:normAutofit fontScale="25000" lnSpcReduction="20000"/>
          </a:bodyPr>
          <a:lstStyle/>
          <a:p>
            <a:pPr>
              <a:buClr>
                <a:srgbClr val="FF6600"/>
              </a:buClr>
              <a:buSzPct val="103000"/>
            </a:pPr>
            <a:r>
              <a:rPr lang="en-US" sz="11200" dirty="0">
                <a:solidFill>
                  <a:schemeClr val="bg1"/>
                </a:solidFill>
              </a:rPr>
              <a:t>Mandy Kliethermes:    Phone  (573) 751-3012</a:t>
            </a:r>
          </a:p>
          <a:p>
            <a:pPr>
              <a:buNone/>
            </a:pPr>
            <a:r>
              <a:rPr lang="en-US" sz="11200" dirty="0">
                <a:solidFill>
                  <a:schemeClr val="bg1"/>
                </a:solidFill>
              </a:rPr>
              <a:t>	email:  </a:t>
            </a:r>
            <a:r>
              <a:rPr lang="en-US" sz="11200" i="1" dirty="0">
                <a:solidFill>
                  <a:schemeClr val="bg1"/>
                </a:solidFill>
              </a:rPr>
              <a:t>Mandy.Kliethermes@mshp.dps.mo.gov</a:t>
            </a:r>
            <a:endParaRPr lang="en-US" sz="11200" dirty="0">
              <a:solidFill>
                <a:schemeClr val="bg1"/>
              </a:solidFill>
            </a:endParaRPr>
          </a:p>
          <a:p>
            <a:pPr>
              <a:buClr>
                <a:srgbClr val="FF6600"/>
              </a:buClr>
            </a:pPr>
            <a:r>
              <a:rPr lang="en-US" sz="11200" dirty="0">
                <a:solidFill>
                  <a:schemeClr val="bg1"/>
                </a:solidFill>
              </a:rPr>
              <a:t>Maria Fooks:  Phone (573) 526-6113, ext. 1734</a:t>
            </a:r>
          </a:p>
          <a:p>
            <a:pPr>
              <a:buNone/>
            </a:pPr>
            <a:r>
              <a:rPr lang="en-US" sz="11200" dirty="0">
                <a:solidFill>
                  <a:schemeClr val="bg1"/>
                </a:solidFill>
              </a:rPr>
              <a:t>	email:  </a:t>
            </a:r>
            <a:r>
              <a:rPr lang="en-US" sz="11200" i="1" dirty="0">
                <a:solidFill>
                  <a:schemeClr val="bg1"/>
                </a:solidFill>
              </a:rPr>
              <a:t>Maria.Fooks@mshp.dps.mo.gov</a:t>
            </a:r>
          </a:p>
          <a:p>
            <a:pPr>
              <a:buClr>
                <a:srgbClr val="FF6600"/>
              </a:buClr>
            </a:pPr>
            <a:r>
              <a:rPr lang="en-US" sz="11200" dirty="0">
                <a:solidFill>
                  <a:schemeClr val="bg1"/>
                </a:solidFill>
              </a:rPr>
              <a:t>Terry Kampeter: Phone (572) 526-6113, ext. 1731</a:t>
            </a:r>
          </a:p>
          <a:p>
            <a:pPr marL="0" indent="0">
              <a:buClr>
                <a:srgbClr val="FF6600"/>
              </a:buClr>
              <a:buNone/>
            </a:pPr>
            <a:r>
              <a:rPr lang="en-US" sz="11200" dirty="0">
                <a:solidFill>
                  <a:schemeClr val="bg1"/>
                </a:solidFill>
              </a:rPr>
              <a:t>    email: </a:t>
            </a:r>
            <a:r>
              <a:rPr lang="en-US" sz="11200" i="1" dirty="0">
                <a:solidFill>
                  <a:schemeClr val="bg1"/>
                </a:solidFill>
              </a:rPr>
              <a:t>Theresa.Kampeter@mshp.dps.mo.gov</a:t>
            </a:r>
          </a:p>
          <a:p>
            <a:pPr>
              <a:buNone/>
            </a:pPr>
            <a:r>
              <a:rPr lang="en-US" sz="11200" i="1" dirty="0">
                <a:solidFill>
                  <a:schemeClr val="bg1"/>
                </a:solidFill>
              </a:rPr>
              <a:t>	</a:t>
            </a:r>
          </a:p>
          <a:p>
            <a:pPr>
              <a:buNone/>
            </a:pPr>
            <a:r>
              <a:rPr lang="en-US" sz="11200" dirty="0">
                <a:solidFill>
                  <a:schemeClr val="bg1"/>
                </a:solidFill>
              </a:rPr>
              <a:t>	Address:  Missouri State Highway Patrol	</a:t>
            </a:r>
          </a:p>
          <a:p>
            <a:pPr>
              <a:buNone/>
            </a:pPr>
            <a:r>
              <a:rPr lang="en-US" sz="11200" dirty="0">
                <a:solidFill>
                  <a:schemeClr val="bg1"/>
                </a:solidFill>
              </a:rPr>
              <a:t>		          Patrol Records Division</a:t>
            </a:r>
          </a:p>
          <a:p>
            <a:pPr>
              <a:buNone/>
            </a:pPr>
            <a:r>
              <a:rPr lang="en-US" sz="11200" dirty="0">
                <a:solidFill>
                  <a:schemeClr val="bg1"/>
                </a:solidFill>
              </a:rPr>
              <a:t>		          P.O. Box 568</a:t>
            </a:r>
          </a:p>
          <a:p>
            <a:pPr>
              <a:buNone/>
            </a:pPr>
            <a:r>
              <a:rPr lang="en-US" sz="11200" dirty="0">
                <a:solidFill>
                  <a:schemeClr val="bg1"/>
                </a:solidFill>
              </a:rPr>
              <a:t>		          Jefferson City, MO  65102</a:t>
            </a:r>
            <a:r>
              <a:rPr lang="en-US" sz="12800" dirty="0"/>
              <a:t>			</a:t>
            </a:r>
          </a:p>
          <a:p>
            <a:pPr>
              <a:buNone/>
            </a:pPr>
            <a:r>
              <a:rPr lang="en-US" sz="12800" dirty="0"/>
              <a:t> </a:t>
            </a:r>
          </a:p>
          <a:p>
            <a:pPr>
              <a:buNone/>
            </a:pPr>
            <a:r>
              <a:rPr lang="en-US" sz="9000" dirty="0"/>
              <a:t>	       	</a:t>
            </a:r>
          </a:p>
          <a:p>
            <a:pPr>
              <a:buNone/>
            </a:pPr>
            <a:endParaRPr lang="en-US" dirty="0"/>
          </a:p>
          <a:p>
            <a:pPr>
              <a:buNone/>
            </a:pPr>
            <a:r>
              <a:rPr lang="en-US" dirty="0"/>
              <a:t>	</a:t>
            </a:r>
          </a:p>
        </p:txBody>
      </p:sp>
      <p:pic>
        <p:nvPicPr>
          <p:cNvPr id="6" name="Picture 4" descr="COLOREMB"/>
          <p:cNvPicPr>
            <a:picLocks noChangeAspect="1" noChangeArrowheads="1"/>
          </p:cNvPicPr>
          <p:nvPr/>
        </p:nvPicPr>
        <p:blipFill>
          <a:blip r:embed="rId2" cstate="print"/>
          <a:srcRect b="-1801"/>
          <a:stretch>
            <a:fillRect/>
          </a:stretch>
        </p:blipFill>
        <p:spPr bwMode="auto">
          <a:xfrm>
            <a:off x="2089484" y="4915878"/>
            <a:ext cx="1187116" cy="1153583"/>
          </a:xfrm>
          <a:prstGeom prst="rect">
            <a:avLst/>
          </a:prstGeom>
          <a:solidFill>
            <a:srgbClr val="0000FF"/>
          </a:solidFill>
        </p:spPr>
      </p:pic>
    </p:spTree>
    <p:extLst>
      <p:ext uri="{BB962C8B-B14F-4D97-AF65-F5344CB8AC3E}">
        <p14:creationId xmlns:p14="http://schemas.microsoft.com/office/powerpoint/2010/main" val="16604344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4523</TotalTime>
  <Words>7667</Words>
  <Application>Microsoft Office PowerPoint</Application>
  <PresentationFormat>Widescreen</PresentationFormat>
  <Paragraphs>1195</Paragraphs>
  <Slides>173</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173</vt:i4>
      </vt:variant>
    </vt:vector>
  </HeadingPairs>
  <TitlesOfParts>
    <vt:vector size="178" baseType="lpstr">
      <vt:lpstr>Arial</vt:lpstr>
      <vt:lpstr>Calibri</vt:lpstr>
      <vt:lpstr>Calibri Light</vt:lpstr>
      <vt:lpstr>Wingdings</vt:lpstr>
      <vt:lpstr>Office Theme</vt:lpstr>
      <vt:lpstr>PowerPoint Presentation</vt:lpstr>
      <vt:lpstr>Welcome and Introductions</vt:lpstr>
      <vt:lpstr>Agenda</vt:lpstr>
      <vt:lpstr>Objective </vt:lpstr>
      <vt:lpstr>Outline of Revision Process and Stakeholders Involved</vt:lpstr>
      <vt:lpstr>  Why Revise the Crash Report?</vt:lpstr>
      <vt:lpstr>  Why Revise the Crash Report?</vt:lpstr>
      <vt:lpstr>What is MMUCC?</vt:lpstr>
      <vt:lpstr>What is MMUCC?</vt:lpstr>
      <vt:lpstr>MUCR Revision Process</vt:lpstr>
      <vt:lpstr>MUCR Revision Process</vt:lpstr>
      <vt:lpstr>Missouri STARS Committee</vt:lpstr>
      <vt:lpstr>Challenges</vt:lpstr>
      <vt:lpstr>Decision Principals Used</vt:lpstr>
      <vt:lpstr>Decision Process Used</vt:lpstr>
      <vt:lpstr>Decision Process Used</vt:lpstr>
      <vt:lpstr>Decision Process Used</vt:lpstr>
      <vt:lpstr>Changes to the MUCR &amp; MUCR Preparation Manual</vt:lpstr>
      <vt:lpstr>General Information</vt:lpstr>
      <vt:lpstr>General Rules</vt:lpstr>
      <vt:lpstr>Glossary of General Terms &amp; Definitions Pg. 10</vt:lpstr>
      <vt:lpstr>Glossary of General Terms &amp; Definitions</vt:lpstr>
      <vt:lpstr>Glossary of General Terms &amp; Definitions</vt:lpstr>
      <vt:lpstr>Glossary of General Terms &amp; Definitions</vt:lpstr>
      <vt:lpstr>Glossary of General Terms &amp; Definitions</vt:lpstr>
      <vt:lpstr>Section 1 – GENERAL CRASH INFORMATION</vt:lpstr>
      <vt:lpstr>Section 1 – GENERAL CRASH INFORMATION</vt:lpstr>
      <vt:lpstr>Section 1 – GENERAL CRASH INFORMATION: CRASH TYPE</vt:lpstr>
      <vt:lpstr>Section 1 – GENERAL CRASH INFORMATION: CRASH TYPE</vt:lpstr>
      <vt:lpstr>Section 1 – GENERAL CRASH INFORMATION: CRASH TYPE</vt:lpstr>
      <vt:lpstr>Section 1 – GENERAL CRASH INFORMATION: CRASH TYPE</vt:lpstr>
      <vt:lpstr>Section 1 – GENERAL CRASH INFORMATION: CRASH TYPE</vt:lpstr>
      <vt:lpstr>Section 1 – GENERAL CRASH INFORMATION: CRASH TYPE</vt:lpstr>
      <vt:lpstr>Section 1 – GENERAL CRASH INFORMATION: CRASH TYPE</vt:lpstr>
      <vt:lpstr>Section 1 – GENERAL CRASH INFORMATION: CRASH TYPE</vt:lpstr>
      <vt:lpstr>Section 1 – GENERAL CRASH INFORMATION</vt:lpstr>
      <vt:lpstr>Section 1 – GENERAL CRASH INFORMATION</vt:lpstr>
      <vt:lpstr>Section 2 - LOCATION</vt:lpstr>
      <vt:lpstr>Section 2 - LOCATION</vt:lpstr>
      <vt:lpstr>Section 2 - LOCATION</vt:lpstr>
      <vt:lpstr>Section 2 - LOCATION</vt:lpstr>
      <vt:lpstr>Section 2 - LOCATION</vt:lpstr>
      <vt:lpstr>Section 2 - LOCATION</vt:lpstr>
      <vt:lpstr>Section 2 - LOCATION</vt:lpstr>
      <vt:lpstr>Section 2 - LOCATION</vt:lpstr>
      <vt:lpstr>Section 2 - LOCATION</vt:lpstr>
      <vt:lpstr>SECTION 3 – DAMAGE TO PROPERTY OTHER THAN VEHICLES</vt:lpstr>
      <vt:lpstr>SECTION 3 – DAMAGE TO PROPERTY OTHER THAN VEHICLES</vt:lpstr>
      <vt:lpstr>SECTION 3 – DAMAGE TO PROPERTY OTHER THAN VEHICLES</vt:lpstr>
      <vt:lpstr>SECTION 3 – DAMAGE TO PROPERTY OTHER THAN VEHICLES</vt:lpstr>
      <vt:lpstr>SECTION 3 – DAMAGE TO PROPERTY OTHER THAN VEHICLES</vt:lpstr>
      <vt:lpstr>Section 5 – Non-Motorist (Not Occupant of Railway or Motor Vehicle) </vt:lpstr>
      <vt:lpstr>Section 5 – Non-Motorist (Not Occupant of Railway or Motor Vehicle) </vt:lpstr>
      <vt:lpstr>Section 5 – Non-Motorist (Not Occupant of Railway or Motor Vehicle) </vt:lpstr>
      <vt:lpstr>Section 5 – Non-Motorist (Not Occupant of Railway or Motor Vehicle) </vt:lpstr>
      <vt:lpstr>Section 5 – Non-Motorist (Not Occupant of Railway or Motor Vehicle) </vt:lpstr>
      <vt:lpstr>Section 5 – Non-Motorist (Not Occupant of Railway or Motor Vehicle) </vt:lpstr>
      <vt:lpstr>Section 5 – Non-Motorist (Not Occupant of Railway or Motor Vehicle) </vt:lpstr>
      <vt:lpstr>Section 5 – Non-Motorist (Not Occupant of Railway or Motor Vehicle) </vt:lpstr>
      <vt:lpstr>Section 5 – Non-Motorist (Not Occupant of Railway or Motor Vehicle) </vt:lpstr>
      <vt:lpstr>Section 5 – Non-Motorist (Not Occupant of Railway or Motor Vehicle) </vt:lpstr>
      <vt:lpstr>Section 5 – Non-Motorist (Not Occupant of Railway or Motor Vehicle) </vt:lpstr>
      <vt:lpstr>Section 5 – Non-Motorist (Not Occupant of Railway or Motor Vehicle) </vt:lpstr>
      <vt:lpstr>Section 5 – Non-Motorist (Not Occupant of Railway or Motor Vehicle) </vt:lpstr>
      <vt:lpstr>Section 5 – Non-Motorist (Not Occupant of Railway or Motor Vehicle) </vt:lpstr>
      <vt:lpstr>Section 5 – Non-Motorist (Not Occupant of Railway or Motor Vehicle) </vt:lpstr>
      <vt:lpstr>Section 5 – Non-Motorist (Not Occupant of Railway or Motor Vehicle) </vt:lpstr>
      <vt:lpstr>Section 5 – Non-Motorist (Not Occupant of Railway or Motor Vehicle) </vt:lpstr>
      <vt:lpstr>Section 5 – Non-Motorist (Not Occupant of Railway or Motor Vehicle) </vt:lpstr>
      <vt:lpstr>Section 5 – Non-Motorist (Not Occupant of Railway or Motor Vehicle) </vt:lpstr>
      <vt:lpstr>Section 5 – Non-Motorist (Not Occupant of Railway or Motor Vehicle) </vt:lpstr>
      <vt:lpstr>Section 5 – Non-Motorist (Not Occupant of Railway or Motor Vehicle) </vt:lpstr>
      <vt:lpstr>Section 5 – Non-Motorist (Not Occupant of Railway or Motor Vehicle) </vt:lpstr>
      <vt:lpstr>Section 5 – Non-Motorist (Not Occupant of Railway or Motor Vehicle) </vt:lpstr>
      <vt:lpstr>Section 5 – Non-Motorist (Not Occupant of Railway or Motor Vehicle) </vt:lpstr>
      <vt:lpstr>Section 5 – Non-Motorist (Not Occupant of Railway or Motor Vehicle) </vt:lpstr>
      <vt:lpstr>Section 5 – Non-Motorist (Not Occupant of Railway or Motor Vehicle) </vt:lpstr>
      <vt:lpstr>Section 5 – Non-Motorist (Not Occupant of Railway or Motor Vehicle) </vt:lpstr>
      <vt:lpstr>Section 7 – DRIVERS, VEHICLES, OWNERS, &amp; OCCUPANTS </vt:lpstr>
      <vt:lpstr>Section 7 – DRIVERS, VEHICLES, OWNERS, &amp; OCCUPANTS </vt:lpstr>
      <vt:lpstr>Section 7 – DRIVERS, VEHICLES, OWNERS, &amp; OCCUPANTS </vt:lpstr>
      <vt:lpstr>Section 7 – DRIVERS, VEHICLES, OWNERS, &amp; OCCUPANTS </vt:lpstr>
      <vt:lpstr>Section 7 – DRIVERS, VEHICLES, OWNERS, &amp; OCCUPANTS </vt:lpstr>
      <vt:lpstr>Section 7 – DRIVERS, VEHICLES, OWNERS, &amp; OCCUPANTS </vt:lpstr>
      <vt:lpstr>Section 7 – DRIVERS, VEHICLES, OWNERS, &amp; OCCUPANTS </vt:lpstr>
      <vt:lpstr>Section 7B. VEHICLE</vt:lpstr>
      <vt:lpstr>Section 7B. VEHICLE</vt:lpstr>
      <vt:lpstr>Section 7B. VEHICLE</vt:lpstr>
      <vt:lpstr>Section 7B. VEHICLE</vt:lpstr>
      <vt:lpstr>Section 7B. VEHICLE</vt:lpstr>
      <vt:lpstr>Section 7B. VEHICLE</vt:lpstr>
      <vt:lpstr>Section 7B. VEHICLE</vt:lpstr>
      <vt:lpstr>Section 7B. VEHICLE</vt:lpstr>
      <vt:lpstr>Section 7B. VEHICLE</vt:lpstr>
      <vt:lpstr>Section 7B. VEHICLE</vt:lpstr>
      <vt:lpstr>Section 7B. VEHICLE</vt:lpstr>
      <vt:lpstr>Section 7B. VEHICLE</vt:lpstr>
      <vt:lpstr>Section 7B. VEHICLE</vt:lpstr>
      <vt:lpstr>Section 7B. VEHICLE</vt:lpstr>
      <vt:lpstr>Section 7B. VEHICLE</vt:lpstr>
      <vt:lpstr>Section 7B. VEHICLE</vt:lpstr>
      <vt:lpstr>Section 7B. VEHICLE</vt:lpstr>
      <vt:lpstr>Section 7B. VEHICLE</vt:lpstr>
      <vt:lpstr>Section 7C.  VEHICLE ACTION / SEQUENCE OF EVENTS CODES </vt:lpstr>
      <vt:lpstr>Section 7C.  VEHICLE ACTION / SEQUENCE OF EVENTS CODES </vt:lpstr>
      <vt:lpstr>Section 7D. PROBABLE CONTRIBUTING CIRCUMSTANCES</vt:lpstr>
      <vt:lpstr>Section 7E. WORK ZONE </vt:lpstr>
      <vt:lpstr>Section 7E. WORK ZONE </vt:lpstr>
      <vt:lpstr>Section 7E. WORK ZONE RELATED</vt:lpstr>
      <vt:lpstr>Section 7E. WORK ZONE RELATED</vt:lpstr>
      <vt:lpstr>Section 7E. WORK ZONE RELATED</vt:lpstr>
      <vt:lpstr>Section 7F. TRAFFIC CONTROL</vt:lpstr>
      <vt:lpstr>Section 7G.  OCCUPANT INFORMATION</vt:lpstr>
      <vt:lpstr>Section 7G.  OCCUPANT INFORMATION</vt:lpstr>
      <vt:lpstr> Section 8 - CODES</vt:lpstr>
      <vt:lpstr>Section 8 - CODES</vt:lpstr>
      <vt:lpstr>Section 8 - CODES</vt:lpstr>
      <vt:lpstr>Section 8 - CODES</vt:lpstr>
      <vt:lpstr>Section 8 - CODES</vt:lpstr>
      <vt:lpstr>Section 8 - CODES</vt:lpstr>
      <vt:lpstr>Section 8 - CODES</vt:lpstr>
      <vt:lpstr>Section 8 - CODES</vt:lpstr>
      <vt:lpstr>Section 8 - CODES</vt:lpstr>
      <vt:lpstr>Section 8 - CODES</vt:lpstr>
      <vt:lpstr>Section 8 - CODES</vt:lpstr>
      <vt:lpstr>Section 8 - CODES</vt:lpstr>
      <vt:lpstr>Section 8 - CODES</vt:lpstr>
      <vt:lpstr>Section 8 - CODES</vt:lpstr>
      <vt:lpstr>Section 8 - CODES</vt:lpstr>
      <vt:lpstr>Section 8 - CODES</vt:lpstr>
      <vt:lpstr>Section 8 - CODES</vt:lpstr>
      <vt:lpstr>Section 8 - CODES</vt:lpstr>
      <vt:lpstr>Section 8 - CODES</vt:lpstr>
      <vt:lpstr>Section 8 - CODES</vt:lpstr>
      <vt:lpstr>Section 8 - CODES</vt:lpstr>
      <vt:lpstr>Section 8 - CODES</vt:lpstr>
      <vt:lpstr>Section 8 - CODES</vt:lpstr>
      <vt:lpstr>Section 8 - CODES</vt:lpstr>
      <vt:lpstr>Section 8 - CODES</vt:lpstr>
      <vt:lpstr>Section 8 - CODES</vt:lpstr>
      <vt:lpstr>Section 8 - Codes</vt:lpstr>
      <vt:lpstr>Section 8 - CODES</vt:lpstr>
      <vt:lpstr>Section 8 - CODES</vt:lpstr>
      <vt:lpstr>Section 8 - CODES</vt:lpstr>
      <vt:lpstr>Section 8 - CODES</vt:lpstr>
      <vt:lpstr>Section 8 - CODES</vt:lpstr>
      <vt:lpstr>Section 8 - CODES</vt:lpstr>
      <vt:lpstr>Section 8 - CODES</vt:lpstr>
      <vt:lpstr>Section 8 - CODES</vt:lpstr>
      <vt:lpstr>Section 8 - CODES</vt:lpstr>
      <vt:lpstr>Section 8 - CODES</vt:lpstr>
      <vt:lpstr>Section 8 - CODES</vt:lpstr>
      <vt:lpstr>Section 8 - CODES</vt:lpstr>
      <vt:lpstr>Section 8 - CODES</vt:lpstr>
      <vt:lpstr>Section 8 - CODES</vt:lpstr>
      <vt:lpstr>Section 8 - CODES</vt:lpstr>
      <vt:lpstr>Section 8 - CODES</vt:lpstr>
      <vt:lpstr>Section 8 - CODES</vt:lpstr>
      <vt:lpstr>Section 8 - CODES</vt:lpstr>
      <vt:lpstr>Section 8 - CODES</vt:lpstr>
      <vt:lpstr>Railway Vehicle Crash Continuation/Supplement</vt:lpstr>
      <vt:lpstr>Railway Vehicle Crash Continuation/Supplement</vt:lpstr>
      <vt:lpstr>APPENDIX A – Short Form Information</vt:lpstr>
      <vt:lpstr>APPENDIX A – Short Form Information</vt:lpstr>
      <vt:lpstr>APPENDIX A – Short Form Information</vt:lpstr>
      <vt:lpstr>APPENDIX E – Classifying and Locating Crashes</vt:lpstr>
      <vt:lpstr>APPENDIX E – Classifying and Locating Crashes</vt:lpstr>
      <vt:lpstr>APPENDIX E – Classifying and Locating Crashes</vt:lpstr>
      <vt:lpstr>PowerPoint Presentation</vt:lpstr>
      <vt:lpstr>Access To The MUCR Revision PowerPoint Presentation</vt:lpstr>
      <vt:lpstr>Access To The MUCR Revision PowerPoint Presentation</vt:lpstr>
      <vt:lpstr>Access To The MUCR Revision PowerPoint Presentation</vt:lpstr>
      <vt:lpstr>Contacts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mshp</dc:creator>
  <cp:lastModifiedBy>Dunwiddie, Russ</cp:lastModifiedBy>
  <cp:revision>335</cp:revision>
  <dcterms:created xsi:type="dcterms:W3CDTF">2021-02-22T22:08:41Z</dcterms:created>
  <dcterms:modified xsi:type="dcterms:W3CDTF">2023-08-29T13:24:23Z</dcterms:modified>
</cp:coreProperties>
</file>